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7" r:id="rId2"/>
    <p:sldId id="1812" r:id="rId3"/>
    <p:sldId id="1820" r:id="rId4"/>
    <p:sldId id="1819" r:id="rId5"/>
    <p:sldId id="1821" r:id="rId6"/>
    <p:sldId id="1815" r:id="rId7"/>
    <p:sldId id="1822" r:id="rId8"/>
    <p:sldId id="1802" r:id="rId9"/>
    <p:sldId id="1849" r:id="rId10"/>
    <p:sldId id="1836" r:id="rId11"/>
    <p:sldId id="1869" r:id="rId12"/>
    <p:sldId id="1850" r:id="rId13"/>
    <p:sldId id="264" r:id="rId14"/>
    <p:sldId id="272" r:id="rId15"/>
    <p:sldId id="273" r:id="rId16"/>
    <p:sldId id="1856" r:id="rId17"/>
    <p:sldId id="1870" r:id="rId18"/>
    <p:sldId id="1857" r:id="rId19"/>
    <p:sldId id="1851" r:id="rId20"/>
    <p:sldId id="1852" r:id="rId21"/>
    <p:sldId id="1854" r:id="rId22"/>
    <p:sldId id="1855" r:id="rId23"/>
    <p:sldId id="1871" r:id="rId24"/>
    <p:sldId id="1873" r:id="rId25"/>
    <p:sldId id="269" r:id="rId26"/>
    <p:sldId id="1863" r:id="rId27"/>
    <p:sldId id="1865" r:id="rId28"/>
    <p:sldId id="1874" r:id="rId29"/>
    <p:sldId id="1866" r:id="rId30"/>
    <p:sldId id="1875" r:id="rId31"/>
    <p:sldId id="1867" r:id="rId32"/>
    <p:sldId id="1868" r:id="rId33"/>
    <p:sldId id="265" r:id="rId34"/>
    <p:sldId id="185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04"/>
    <p:restoredTop sz="95788"/>
  </p:normalViewPr>
  <p:slideViewPr>
    <p:cSldViewPr snapToGrid="0" showGuides="1">
      <p:cViewPr>
        <p:scale>
          <a:sx n="102" d="100"/>
          <a:sy n="102" d="100"/>
        </p:scale>
        <p:origin x="144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C5A39-D4C1-1F40-A57B-A8273BA085C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0D6724-BAC8-DA4D-83A0-F47560410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8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0304423807001252?via%3Dihub#bib20" TargetMode="External"/><Relationship Id="rId3" Type="http://schemas.openxmlformats.org/officeDocument/2006/relationships/hyperlink" Target="https://www.sciencedirect.com/topics/agricultural-and-biological-sciences/pericarp" TargetMode="External"/><Relationship Id="rId7" Type="http://schemas.openxmlformats.org/officeDocument/2006/relationships/hyperlink" Target="https://www.sciencedirect.com/science/article/pii/S0304423807001252?via%3Dihub#bib1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science/article/pii/S0304423807001252?via%3Dihub#bib38" TargetMode="External"/><Relationship Id="rId5" Type="http://schemas.openxmlformats.org/officeDocument/2006/relationships/hyperlink" Target="https://www.sciencedirect.com/topics/agricultural-and-biological-sciences/anthesis" TargetMode="External"/><Relationship Id="rId10" Type="http://schemas.openxmlformats.org/officeDocument/2006/relationships/hyperlink" Target="https://www.jstage.jst.go.jp/article/hortj/86/4/86_OKD-IR01/_html/-char/en#article-overview-references-list" TargetMode="External"/><Relationship Id="rId4" Type="http://schemas.openxmlformats.org/officeDocument/2006/relationships/hyperlink" Target="https://www.sciencedirect.com/science/article/pii/S0304423818300694#bib0420" TargetMode="External"/><Relationship Id="rId9" Type="http://schemas.openxmlformats.org/officeDocument/2006/relationships/hyperlink" Target="https://www.frontiersin.org/articles/10.3389/fpls.2019.00095/full#B109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moid_funct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moid_func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related to fruit yield and quality,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Tw Cen MT" panose="020B0602020104020603"/>
              </a:rPr>
              <a:t>playing a critical role in fruit set, growth, ripening, and composition.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Organoleptic properties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 aspects of food, water or other substances that create an individual experience via the senses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organoleptic quality depends on physical (texture or firmness) and biochemical traits (mainly the contents in sugars, acids and volatile compounds) determining the overall flavour.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increase in fruit volume results from the development of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earn more about pericarp from ScienceDirect's AI-generated Topic Pages"/>
              </a:rPr>
              <a:t>pericarp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tissue, which is achieved through two important processes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Ho, 1996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the production of new cells which ceases about 10–25 days after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Learn more about anthesis from ScienceDirect's AI-generated Topic Pages"/>
              </a:rPr>
              <a:t>anthesis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cell growth and expansion which generally proceeds until start of maturation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sucrose is the primary form of translocated sugar in the tomato plants, two hexoses – glucose and fructose – are present in roughly equal amounts in tomato fruits, while the sucrose concentration is very low (glucose 22%, fructose 25% and sucrose 1% dry matter)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Walker and Ho, 1977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Davies and Hobson, 1981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Islam et al., 1996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Sucrose synthase (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glycosyl transferase enzyme that plays a key role in sugar metabolism, primarily in sink tissues.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catalyzes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reversible cleavage of sucrose into fructose and either uridine diphosphate glucose (UDP-G) or adenosine diphosphate glucose (ADP-G)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SuSy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proteins, whose stability decreases at temperatures above 30°C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Schmolzer et al., 2016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tomato, fruit sugar content is known to be controlled by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Brix9-2-5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encodes the functional amino acid polymorphism of cell wall invertase (LIN5).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plays a key role in fruit sink strength, affecting sugar content through the alteration of kinetics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Fridman et al., 2000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2004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Plant cells contain two types of acid invertases–cell wall invertase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vacuolar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invertase.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wall invertase facilitates sugar uptake into fruit cells via the hexose transporter by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hydrolyzing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sucrose into hexose in the apoplast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Gear et al., 2000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while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vacuolar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invertase is known to determine the sugar composition (sucrose/hexose ratio) via a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sucrolytic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reaction in the vacuole in some fruits (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Itai et al., 2015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97A59-8324-A143-B25A-A7707CA06D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066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97A59-8324-A143-B25A-A7707CA06DB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GB" sz="1600" dirty="0"/>
              <a:t>See the pattern of SSC (sugar content on FW basis; </a:t>
            </a:r>
            <a:r>
              <a:rPr lang="en-GB" sz="1600" dirty="0" err="1"/>
              <a:t>gSugar</a:t>
            </a:r>
            <a:r>
              <a:rPr lang="en-GB" sz="1600" dirty="0"/>
              <a:t>/100gFW)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(can compare to the paper’s finding)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</a:t>
            </a:r>
            <a:r>
              <a:rPr lang="en-US" sz="1600" dirty="0"/>
              <a:t>they will increase for the LL and reduce for the HL at a higher temperature after anthesis</a:t>
            </a:r>
            <a:r>
              <a:rPr lang="en-GB" sz="1600" dirty="0"/>
              <a:t> – this means our model can replicate the data and will be the additional supports for this claim the paper made</a:t>
            </a:r>
          </a:p>
          <a:p>
            <a:pPr marL="285750" indent="-285750">
              <a:buFontTx/>
              <a:buChar char="-"/>
            </a:pPr>
            <a:r>
              <a:rPr lang="en-GB" sz="1600" dirty="0"/>
              <a:t>Additionally, we can look at the pattern of SS (sugar content on DW basis; </a:t>
            </a:r>
            <a:r>
              <a:rPr lang="en-GB" sz="1600" dirty="0" err="1"/>
              <a:t>gSugar</a:t>
            </a:r>
            <a:r>
              <a:rPr lang="en-GB" sz="1600" dirty="0"/>
              <a:t>/100gDW)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To better understand if the changes are the same on both FW and DW basis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If so, we can conclude that the change in %sugar is not only affected by the change in water content (because even when we ignore water content by looking at SS, the changes can also be seen)</a:t>
            </a:r>
          </a:p>
          <a:p>
            <a:pPr marL="742950" lvl="1" indent="-285750">
              <a:buFontTx/>
              <a:buChar char="-"/>
            </a:pPr>
            <a:r>
              <a:rPr lang="en-GB" sz="1600" dirty="0"/>
              <a:t>However, the results show almost unchanged pattern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7C1C7-0C71-F843-8383-BEB4A0BC3E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58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gmoid function"/>
              </a:rPr>
              <a:t>sigmoid 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describes growth as being slowest at the start and end of a given time 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7C1C7-0C71-F843-8383-BEB4A0BC3E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igmoid function"/>
              </a:rPr>
              <a:t>sigmoid function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which describes growth as being slowest at the start and end of a given time 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7C1C7-0C71-F843-8383-BEB4A0BC3E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57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important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7C1C7-0C71-F843-8383-BEB4A0BC3E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08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diversion to non-sugar and non-starch compounds – k1 should be higher under HH</a:t>
            </a:r>
          </a:p>
          <a:p>
            <a:r>
              <a:rPr lang="en-US" dirty="0"/>
              <a:t>Shorter time for starch storage </a:t>
            </a:r>
          </a:p>
          <a:p>
            <a:r>
              <a:rPr lang="en-US" dirty="0"/>
              <a:t>Earlier sugar plateau </a:t>
            </a:r>
          </a:p>
          <a:p>
            <a:r>
              <a:rPr lang="en-US" dirty="0"/>
              <a:t>starch does not fall down earlier than CC because it is converted to sugars, evidenced by the fact that sugars do not increase more </a:t>
            </a:r>
            <a:r>
              <a:rPr lang="en-US" dirty="0" err="1"/>
              <a:t>cf</a:t>
            </a:r>
            <a:r>
              <a:rPr lang="en-US" dirty="0"/>
              <a:t> to CC</a:t>
            </a:r>
          </a:p>
          <a:p>
            <a:r>
              <a:rPr lang="en-US" dirty="0"/>
              <a:t>(and of course, sugar-to-starch reaction will not be the reason why sugars decrease under HH </a:t>
            </a:r>
            <a:r>
              <a:rPr lang="en-US" dirty="0" err="1"/>
              <a:t>cf</a:t>
            </a:r>
            <a:r>
              <a:rPr lang="en-US" dirty="0"/>
              <a:t> to CC)</a:t>
            </a:r>
          </a:p>
          <a:p>
            <a:r>
              <a:rPr lang="en-US" dirty="0"/>
              <a:t>In this case, the likely answer is a metabolic shift to the production of </a:t>
            </a:r>
            <a:r>
              <a:rPr lang="en-US" dirty="0" err="1"/>
              <a:t>Csyn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7C1C7-0C71-F843-8383-BEB4A0BC3E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9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441F-E8A6-2088-EF4D-99F4B219B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DA9CB-6E7C-EC07-5CED-F77DF24B0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65B8A-E134-F3E5-1B9B-2FF01654E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9BEEC-19A4-C4DA-363A-433AFDBD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726DB-6C89-F6B0-13D5-7CA8F3ED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3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A0771-4F1A-F71A-4092-B19A3465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073DA-39EF-DE39-176D-F4B1B053C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E6B70-0DF0-4A36-098F-F669919B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EFEC-0492-F601-4281-EEADA03C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01B51-1FF1-C0A1-88B8-1581FD29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232DCE-A240-9FD9-083A-F5FD162E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D23CE-9799-254C-AA7E-330500FF5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48E44-6069-C604-47E2-EBB61FC8F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EEBDF-6C11-50E1-E812-C2B3A8B3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79178-41C6-7B69-FCE1-E3948CEB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4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B88D-7535-C443-2A1D-86AB5C69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6B2F-BF46-E06B-EF5D-43C44DED5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5C57D-8D13-92C4-8192-47A35E7D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5D7C3-B3E9-9D4E-FBEC-979F6A4C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C2659-899F-4BF1-00CA-EE09AD80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81CD7-9DE4-63E9-33EF-6BED5061A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8ABE9-B393-CF8B-5CDE-5804FE17F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AA2B5-779E-75C2-EFBD-E40BD866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9E039-AAFF-6AFF-6805-A8A84230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A63EC-7C19-F101-F35E-3269C7BE2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73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6216-3FD0-BF2E-703E-E6D1947F7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B844A-EA1F-F02A-DFBA-F40EDDD9E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0B08B-0E45-C19F-AB40-29247C732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B721F-8859-FA21-653C-1A15E011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6DE69-167C-2D3E-E813-61AC4540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A8BF7-2316-D633-CE66-4FB6A46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6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A52E-9F85-1E1E-7B13-232B33E2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0DFCA-A266-53D6-56F5-8B88BF867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918BD-EF17-5F2D-12E9-53D97840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E18B0-D45A-DBE6-BEA3-16FAF1B45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747BD-0F4B-3812-F767-F39646A732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6A005-CA0F-11E2-8EA2-1A4E67AF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0A3FAD-3B6D-DEB7-2DE7-AB7D0D16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90A7E-7162-7949-FE5B-B1A4E82E4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1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CD26-DA5E-F741-CBC6-7DA8B9D49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897011-172C-03F2-F6DD-272C28705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8D2C0-EC6F-68A9-C89A-D69B5485B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4FE5E-DDE5-3FD2-7BA9-0473A6EE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0F008F-EDEC-4020-FCDE-50FD7E66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85AAD-4035-8B4B-0C15-8EAD1BFC4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90DB0-0F6C-E779-3175-57DE4D9B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49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033A-D608-3A53-FBBB-7D220E00E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4099-30BF-5EEB-A466-F228F75FD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F64908-F8CC-396C-ADE2-F82A4B54D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079F1-5587-6A46-AE01-18B58DFF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9D881-E21A-B1C7-26FD-64CBDF7A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458D9-D7BB-E37B-0C0F-E4582BDAD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9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E6EA-A50F-AD2E-E116-B5FD1BF1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C82DF-61A3-CCA8-782A-2A437F99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2EF0E-FE72-8926-D47C-0A1C88931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9E5E1-1A7D-2A0E-FC38-25307706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DFD02-5255-3E8A-5F9E-12B8B52E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BC023-296B-B6FA-542A-D2CC2A80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0C3168-7456-4C94-A6FD-D9040C4B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2208B-6998-7D56-5AA6-E5619038F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B5682-3956-D900-A0C4-06D0988E35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F4119-F020-4847-9370-E939BB32376E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AC6C7-2CE0-4DD7-6C28-6D2BE0351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94E39-CADC-EE1D-8CC1-EF4481428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70ECE-3878-5C41-8278-8A13764556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2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7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3" Type="http://schemas.openxmlformats.org/officeDocument/2006/relationships/image" Target="../media/image37.png"/><Relationship Id="rId7" Type="http://schemas.openxmlformats.org/officeDocument/2006/relationships/image" Target="../media/image52.png"/><Relationship Id="rId12" Type="http://schemas.openxmlformats.org/officeDocument/2006/relationships/image" Target="../media/image4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8B52-C460-407F-F587-0E50E5969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4289" y="1047261"/>
            <a:ext cx="9509747" cy="1643063"/>
          </a:xfrm>
        </p:spPr>
        <p:txBody>
          <a:bodyPr>
            <a:noAutofit/>
          </a:bodyPr>
          <a:lstStyle/>
          <a:p>
            <a:r>
              <a:rPr lang="en-US" sz="3600" dirty="0"/>
              <a:t>Investigating dynamics of </a:t>
            </a:r>
            <a:r>
              <a:rPr lang="en-US" sz="3600" u="sng" dirty="0"/>
              <a:t>tomato fruit sugars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in response to changing ambient </a:t>
            </a:r>
            <a:r>
              <a:rPr lang="en-US" sz="3600" u="sng" dirty="0"/>
              <a:t>temperature</a:t>
            </a:r>
            <a:r>
              <a:rPr lang="en-US" sz="3600" dirty="0"/>
              <a:t> and </a:t>
            </a:r>
            <a:r>
              <a:rPr lang="en-US" sz="3600" u="sng" dirty="0"/>
              <a:t>fruit load</a:t>
            </a:r>
            <a:r>
              <a:rPr lang="en-US" sz="3600" dirty="0"/>
              <a:t>, by means of mechanistic </a:t>
            </a:r>
            <a:r>
              <a:rPr lang="en-US" sz="3600" u="sng" dirty="0"/>
              <a:t>modelling</a:t>
            </a:r>
          </a:p>
        </p:txBody>
      </p:sp>
      <p:pic>
        <p:nvPicPr>
          <p:cNvPr id="1026" name="Picture 2" descr="มหาวิทยาลัยเทคโนโลยีพระจอมเกล้าธนบุรี (มจธ.) - KMUTT">
            <a:extLst>
              <a:ext uri="{FF2B5EF4-FFF2-40B4-BE49-F238E27FC236}">
                <a16:creationId xmlns:a16="http://schemas.microsoft.com/office/drawing/2014/main" id="{E54EA4EF-FC4A-0B98-4C0C-E6539C36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9" y="5852748"/>
            <a:ext cx="1720784" cy="96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ML – Biological Modeling Laboratory">
            <a:extLst>
              <a:ext uri="{FF2B5EF4-FFF2-40B4-BE49-F238E27FC236}">
                <a16:creationId xmlns:a16="http://schemas.microsoft.com/office/drawing/2014/main" id="{0AD2BC4C-6510-3A55-AA34-07665DF38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26" y="6105570"/>
            <a:ext cx="1033152" cy="57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iversity of Cambridge Logo PNG Download Original Logo Big Size | Cambridge  logo, University logo, Cambridge">
            <a:extLst>
              <a:ext uri="{FF2B5EF4-FFF2-40B4-BE49-F238E27FC236}">
                <a16:creationId xmlns:a16="http://schemas.microsoft.com/office/drawing/2014/main" id="{3C449386-7F80-7816-FD42-E5DA0B7A1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0" b="33661"/>
          <a:stretch/>
        </p:blipFill>
        <p:spPr bwMode="auto">
          <a:xfrm>
            <a:off x="10025655" y="6037135"/>
            <a:ext cx="1916761" cy="5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C466BD-6F1D-1B5B-280F-89E491FFEC70}"/>
              </a:ext>
            </a:extLst>
          </p:cNvPr>
          <p:cNvSpPr txBox="1"/>
          <p:nvPr/>
        </p:nvSpPr>
        <p:spPr>
          <a:xfrm>
            <a:off x="154380" y="40639"/>
            <a:ext cx="185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Internship project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4A77C-5BDA-552A-034C-F4A54195B4C4}"/>
              </a:ext>
            </a:extLst>
          </p:cNvPr>
          <p:cNvSpPr txBox="1"/>
          <p:nvPr/>
        </p:nvSpPr>
        <p:spPr>
          <a:xfrm>
            <a:off x="9930453" y="40639"/>
            <a:ext cx="210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Pannaree</a:t>
            </a:r>
            <a:r>
              <a:rPr lang="en-US" dirty="0"/>
              <a:t> </a:t>
            </a:r>
            <a:r>
              <a:rPr lang="en-US" dirty="0" err="1"/>
              <a:t>Boonyuen</a:t>
            </a:r>
            <a:r>
              <a:rPr lang="en-US" dirty="0"/>
              <a:t> </a:t>
            </a:r>
          </a:p>
          <a:p>
            <a:pPr algn="r"/>
            <a:r>
              <a:rPr lang="en-US" dirty="0"/>
              <a:t> 12 SEP 2022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1BD2CC26-B697-8355-47EE-E69224F2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45" y="2973877"/>
            <a:ext cx="4242965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83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338B-EBAA-A249-2C8D-D5B70390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9" y="188685"/>
            <a:ext cx="10515600" cy="585845"/>
          </a:xfrm>
        </p:spPr>
        <p:txBody>
          <a:bodyPr>
            <a:noAutofit/>
          </a:bodyPr>
          <a:lstStyle/>
          <a:p>
            <a:r>
              <a:rPr lang="en-US" sz="2800" dirty="0"/>
              <a:t>Method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1B75-760E-BC3F-1935-7ABEBD0E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A392B2-2D39-D852-FAF9-125513A631D6}"/>
              </a:ext>
            </a:extLst>
          </p:cNvPr>
          <p:cNvSpPr txBox="1"/>
          <p:nvPr/>
        </p:nvSpPr>
        <p:spPr>
          <a:xfrm>
            <a:off x="481419" y="774530"/>
            <a:ext cx="363599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Step 1: Choose raw data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2007 </a:t>
            </a:r>
            <a:r>
              <a:rPr lang="en-US" sz="1400" dirty="0" err="1"/>
              <a:t>Cervil</a:t>
            </a:r>
            <a:r>
              <a:rPr lang="en-US" sz="1400" dirty="0"/>
              <a:t> - High Load (20 fruits per truss)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2007 </a:t>
            </a:r>
            <a:r>
              <a:rPr lang="en-US" sz="1400" dirty="0" err="1"/>
              <a:t>Cervil</a:t>
            </a:r>
            <a:r>
              <a:rPr lang="en-US" sz="1400" dirty="0"/>
              <a:t> - Low Load (5 fruits per truss)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From Chen et al., 2020  (Temp = 13-17 °C)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A314B-B3BE-EA85-9FFB-970845B73BD8}"/>
              </a:ext>
            </a:extLst>
          </p:cNvPr>
          <p:cNvSpPr txBox="1"/>
          <p:nvPr/>
        </p:nvSpPr>
        <p:spPr>
          <a:xfrm>
            <a:off x="481419" y="1800348"/>
            <a:ext cx="5360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2: Set the temperature input - two regimes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Based on the temperatures used in </a:t>
            </a:r>
            <a:r>
              <a:rPr lang="en-GB" sz="1400" dirty="0"/>
              <a:t>Gautier et al. (2005) 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A low temperature (</a:t>
            </a:r>
            <a:r>
              <a:rPr lang="en-US" sz="1400" u="sng" dirty="0"/>
              <a:t>C</a:t>
            </a:r>
            <a:r>
              <a:rPr lang="en-US" sz="1400" dirty="0"/>
              <a:t>ontrol) = Day 17.4/Night 16.6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 high temperature (</a:t>
            </a:r>
            <a:r>
              <a:rPr lang="en-US" sz="1400" u="sng" dirty="0"/>
              <a:t>H</a:t>
            </a:r>
            <a:r>
              <a:rPr lang="en-US" sz="1400" dirty="0"/>
              <a:t>eated) = Day 24.4/Night 20.3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Assume 12hr Day and 12 </a:t>
            </a:r>
            <a:r>
              <a:rPr lang="en-US" sz="1400" dirty="0" err="1"/>
              <a:t>hr</a:t>
            </a:r>
            <a:r>
              <a:rPr lang="en-US" sz="1400" dirty="0"/>
              <a:t> Night cycle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F3D06B-5595-4C72-67D4-8DD8103D4091}"/>
              </a:ext>
            </a:extLst>
          </p:cNvPr>
          <p:cNvSpPr txBox="1"/>
          <p:nvPr/>
        </p:nvSpPr>
        <p:spPr>
          <a:xfrm>
            <a:off x="374377" y="3044925"/>
            <a:ext cx="506100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Step 3: Form </a:t>
            </a:r>
            <a:r>
              <a:rPr lang="en-US" sz="1600" dirty="0" err="1">
                <a:latin typeface="Courier" pitchFamily="2" charset="0"/>
              </a:rPr>
              <a:t>inputfun</a:t>
            </a:r>
            <a:r>
              <a:rPr lang="en-US" sz="1600" b="1" dirty="0"/>
              <a:t> specific for each input table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400" dirty="0"/>
              <a:t>It produces the input FW, DW, </a:t>
            </a:r>
            <a:r>
              <a:rPr lang="en-US" sz="1400" dirty="0" err="1"/>
              <a:t>dDW</a:t>
            </a:r>
            <a:r>
              <a:rPr lang="en-US" sz="1400" dirty="0"/>
              <a:t>/dt, temp and age for the model at each time step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7030A0"/>
                </a:solidFill>
              </a:rPr>
              <a:t>Case 1: </a:t>
            </a:r>
            <a:r>
              <a:rPr lang="en-US" sz="1400" dirty="0" err="1">
                <a:solidFill>
                  <a:srgbClr val="7030A0"/>
                </a:solidFill>
                <a:latin typeface="Courier" pitchFamily="2" charset="0"/>
              </a:rPr>
              <a:t>inputfun</a:t>
            </a:r>
            <a:r>
              <a:rPr lang="en-US" sz="1400" dirty="0">
                <a:solidFill>
                  <a:srgbClr val="7030A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gives fitted </a:t>
            </a:r>
            <a:r>
              <a:rPr lang="en-US" sz="1400" u="sng" dirty="0">
                <a:solidFill>
                  <a:srgbClr val="7030A0"/>
                </a:solidFill>
              </a:rPr>
              <a:t>non-adjusted</a:t>
            </a:r>
            <a:r>
              <a:rPr lang="en-US" sz="1400" dirty="0">
                <a:solidFill>
                  <a:srgbClr val="7030A0"/>
                </a:solidFill>
              </a:rPr>
              <a:t> DW and FW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7030A0"/>
                </a:solidFill>
              </a:rPr>
              <a:t>Assume that the DW and FW of plants grown under different temperature patterns are </a:t>
            </a:r>
            <a:r>
              <a:rPr lang="en-US" sz="1400" u="sng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significantly different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7030A0"/>
                </a:solidFill>
              </a:rPr>
              <a:t>Meaning under CC and HH, DW and FW are identical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1"/>
                </a:solidFill>
              </a:rPr>
              <a:t>Case 2: </a:t>
            </a:r>
            <a:r>
              <a:rPr lang="en-US" sz="1400" dirty="0" err="1">
                <a:solidFill>
                  <a:schemeClr val="accent1"/>
                </a:solidFill>
                <a:latin typeface="Courier" pitchFamily="2" charset="0"/>
              </a:rPr>
              <a:t>inputfun</a:t>
            </a:r>
            <a:r>
              <a:rPr lang="en-US" sz="1400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chemeClr val="accent1"/>
                </a:solidFill>
              </a:rPr>
              <a:t>gives fitted </a:t>
            </a:r>
            <a:r>
              <a:rPr lang="en-US" sz="1400" u="sng" dirty="0">
                <a:solidFill>
                  <a:schemeClr val="accent1"/>
                </a:solidFill>
              </a:rPr>
              <a:t>adjusted</a:t>
            </a:r>
            <a:r>
              <a:rPr lang="en-US" sz="1400" dirty="0">
                <a:solidFill>
                  <a:schemeClr val="accent1"/>
                </a:solidFill>
              </a:rPr>
              <a:t> DW and FW when plants grown under heat (HH)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chemeClr val="accent1"/>
                </a:solidFill>
              </a:rPr>
              <a:t>Assume that the DW and FW of plants grown under different temperature patterns are significantly different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chemeClr val="accent1"/>
                </a:solidFill>
              </a:rPr>
              <a:t>Modification are based on result from </a:t>
            </a:r>
            <a:r>
              <a:rPr lang="en-GB" sz="1400" dirty="0">
                <a:solidFill>
                  <a:schemeClr val="accent1"/>
                </a:solidFill>
              </a:rPr>
              <a:t>Gautier et al., 2005 (fig 2) </a:t>
            </a:r>
            <a:endParaRPr lang="en-US" sz="1400" dirty="0">
              <a:solidFill>
                <a:schemeClr val="accent1"/>
              </a:solidFill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550949E5-CBF3-4E52-CE47-531D6CEA8F19}"/>
              </a:ext>
            </a:extLst>
          </p:cNvPr>
          <p:cNvGraphicFramePr>
            <a:graphicFrameLocks noGrp="1"/>
          </p:cNvGraphicFramePr>
          <p:nvPr/>
        </p:nvGraphicFramePr>
        <p:xfrm>
          <a:off x="5459819" y="666363"/>
          <a:ext cx="5360581" cy="10585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9046">
                  <a:extLst>
                    <a:ext uri="{9D8B030D-6E8A-4147-A177-3AD203B41FA5}">
                      <a16:colId xmlns:a16="http://schemas.microsoft.com/office/drawing/2014/main" val="1570744773"/>
                    </a:ext>
                  </a:extLst>
                </a:gridCol>
                <a:gridCol w="2167254">
                  <a:extLst>
                    <a:ext uri="{9D8B030D-6E8A-4147-A177-3AD203B41FA5}">
                      <a16:colId xmlns:a16="http://schemas.microsoft.com/office/drawing/2014/main" val="2929144895"/>
                    </a:ext>
                  </a:extLst>
                </a:gridCol>
                <a:gridCol w="2194281">
                  <a:extLst>
                    <a:ext uri="{9D8B030D-6E8A-4147-A177-3AD203B41FA5}">
                      <a16:colId xmlns:a16="http://schemas.microsoft.com/office/drawing/2014/main" val="3766979691"/>
                    </a:ext>
                  </a:extLst>
                </a:gridCol>
              </a:tblGrid>
              <a:tr h="457441">
                <a:tc>
                  <a:txBody>
                    <a:bodyPr/>
                    <a:lstStyle/>
                    <a:p>
                      <a:r>
                        <a:rPr lang="en-US" sz="1200" dirty="0"/>
                        <a:t>Temperature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Growing temperature in the first half of growth period (°C)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Growing temperature in the last half of growth period (°C)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885422"/>
                  </a:ext>
                </a:extLst>
              </a:tr>
              <a:tr h="300540">
                <a:tc>
                  <a:txBody>
                    <a:bodyPr/>
                    <a:lstStyle/>
                    <a:p>
                      <a:r>
                        <a:rPr lang="en-US" sz="12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Day 17.4/Night 16.6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Day 17.4/Night 16.6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211866"/>
                  </a:ext>
                </a:extLst>
              </a:tr>
              <a:tr h="300540">
                <a:tc>
                  <a:txBody>
                    <a:bodyPr/>
                    <a:lstStyle/>
                    <a:p>
                      <a:r>
                        <a:rPr lang="en-US" sz="1200" dirty="0"/>
                        <a:t>HH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Day 24.4/Night 20.3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Day 24.4/Night 20.3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42929"/>
                  </a:ext>
                </a:extLst>
              </a:tr>
            </a:tbl>
          </a:graphicData>
        </a:graphic>
      </p:graphicFrame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79B347A4-BA57-B4F8-3C54-41D0EF581FAF}"/>
              </a:ext>
            </a:extLst>
          </p:cNvPr>
          <p:cNvGraphicFramePr>
            <a:graphicFrameLocks noGrp="1"/>
          </p:cNvGraphicFramePr>
          <p:nvPr/>
        </p:nvGraphicFramePr>
        <p:xfrm>
          <a:off x="7218361" y="1839255"/>
          <a:ext cx="3048000" cy="1401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692">
                  <a:extLst>
                    <a:ext uri="{9D8B030D-6E8A-4147-A177-3AD203B41FA5}">
                      <a16:colId xmlns:a16="http://schemas.microsoft.com/office/drawing/2014/main" val="281695357"/>
                    </a:ext>
                  </a:extLst>
                </a:gridCol>
                <a:gridCol w="832892">
                  <a:extLst>
                    <a:ext uri="{9D8B030D-6E8A-4147-A177-3AD203B41FA5}">
                      <a16:colId xmlns:a16="http://schemas.microsoft.com/office/drawing/2014/main" val="2719741516"/>
                    </a:ext>
                  </a:extLst>
                </a:gridCol>
                <a:gridCol w="1173416">
                  <a:extLst>
                    <a:ext uri="{9D8B030D-6E8A-4147-A177-3AD203B41FA5}">
                      <a16:colId xmlns:a16="http://schemas.microsoft.com/office/drawing/2014/main" val="356535764"/>
                    </a:ext>
                  </a:extLst>
                </a:gridCol>
              </a:tblGrid>
              <a:tr h="2504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Temperature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A31AF12-F058-B690-2BBB-A42588E5D2EB}"/>
              </a:ext>
            </a:extLst>
          </p:cNvPr>
          <p:cNvSpPr txBox="1"/>
          <p:nvPr/>
        </p:nvSpPr>
        <p:spPr>
          <a:xfrm>
            <a:off x="5430372" y="176605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Overall, 4 treatments: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01A611D-8E03-7ABA-B8E9-43A12EA8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525" y="3644900"/>
            <a:ext cx="4551356" cy="11028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6C4CA2-4B58-8FE2-49C8-65BD10B64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1" r="77383" b="22507"/>
          <a:stretch/>
        </p:blipFill>
        <p:spPr>
          <a:xfrm>
            <a:off x="6115661" y="4644031"/>
            <a:ext cx="2202767" cy="2065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0DC07E-77E0-4985-A35A-650559CF6399}"/>
              </a:ext>
            </a:extLst>
          </p:cNvPr>
          <p:cNvSpPr txBox="1"/>
          <p:nvPr/>
        </p:nvSpPr>
        <p:spPr>
          <a:xfrm>
            <a:off x="8398818" y="5140577"/>
            <a:ext cx="4012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Under HH</a:t>
            </a:r>
          </a:p>
          <a:p>
            <a:r>
              <a:rPr lang="en-US" sz="1200" dirty="0"/>
              <a:t>FW (g) reduced by 4.1% for 5F and 10.2% for 20F</a:t>
            </a:r>
          </a:p>
          <a:p>
            <a:r>
              <a:rPr lang="en-US" sz="1200" dirty="0"/>
              <a:t>DW (g) reduced by 3.9% for 5F and 13.2% for 20F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82F2A-A1EF-9501-CB2A-ACF4581F8465}"/>
              </a:ext>
            </a:extLst>
          </p:cNvPr>
          <p:cNvSpPr txBox="1"/>
          <p:nvPr/>
        </p:nvSpPr>
        <p:spPr>
          <a:xfrm>
            <a:off x="8401453" y="3912652"/>
            <a:ext cx="361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    fitted by </a:t>
            </a:r>
            <a:r>
              <a:rPr lang="en-US" sz="1400" dirty="0" err="1">
                <a:latin typeface="Courier" pitchFamily="2" charset="0"/>
              </a:rPr>
              <a:t>nls</a:t>
            </a:r>
            <a:r>
              <a:rPr lang="en-US" sz="1400" dirty="0">
                <a:latin typeface="Courier" pitchFamily="2" charset="0"/>
              </a:rPr>
              <a:t>() </a:t>
            </a:r>
            <a:r>
              <a:rPr lang="en-US" sz="1400" dirty="0"/>
              <a:t>to </a:t>
            </a:r>
            <a:r>
              <a:rPr lang="en-US" sz="1400" dirty="0" err="1"/>
              <a:t>Gompertz</a:t>
            </a:r>
            <a:r>
              <a:rPr lang="en-US" sz="1400" dirty="0"/>
              <a:t>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1DC7E2-E3E7-C506-1620-79FAC075DABE}"/>
              </a:ext>
            </a:extLst>
          </p:cNvPr>
          <p:cNvCxnSpPr>
            <a:cxnSpLocks/>
          </p:cNvCxnSpPr>
          <p:nvPr/>
        </p:nvCxnSpPr>
        <p:spPr>
          <a:xfrm>
            <a:off x="8398818" y="4461375"/>
            <a:ext cx="334545" cy="6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F18F59-B405-B261-EA68-04817294C87A}"/>
              </a:ext>
            </a:extLst>
          </p:cNvPr>
          <p:cNvCxnSpPr>
            <a:cxnSpLocks/>
          </p:cNvCxnSpPr>
          <p:nvPr/>
        </p:nvCxnSpPr>
        <p:spPr>
          <a:xfrm flipV="1">
            <a:off x="10334368" y="4287655"/>
            <a:ext cx="180425" cy="920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E833BC-EF55-C7B0-2D81-DD80F97069EF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8401453" y="4066540"/>
            <a:ext cx="585385" cy="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AE10738-51CB-3FDC-587C-8F6C12A5814A}"/>
              </a:ext>
            </a:extLst>
          </p:cNvPr>
          <p:cNvSpPr txBox="1"/>
          <p:nvPr/>
        </p:nvSpPr>
        <p:spPr>
          <a:xfrm>
            <a:off x="5294453" y="3037825"/>
            <a:ext cx="8380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Growth record from Chen et al., 2020 for 5F and 20F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B8011-C706-C384-344A-57ED21EA5402}"/>
              </a:ext>
            </a:extLst>
          </p:cNvPr>
          <p:cNvSpPr txBox="1"/>
          <p:nvPr/>
        </p:nvSpPr>
        <p:spPr>
          <a:xfrm>
            <a:off x="8488057" y="5854999"/>
            <a:ext cx="369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1) for non-adjusted model input</a:t>
            </a:r>
          </a:p>
          <a:p>
            <a:r>
              <a:rPr lang="en-US" dirty="0"/>
              <a:t>Path 2) for adjusted model 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FEB1D2-36AE-A706-3E10-94378AD024AD}"/>
              </a:ext>
            </a:extLst>
          </p:cNvPr>
          <p:cNvSpPr txBox="1"/>
          <p:nvPr/>
        </p:nvSpPr>
        <p:spPr>
          <a:xfrm>
            <a:off x="8424491" y="368414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34038-ED1C-C423-AF22-9B363C589838}"/>
              </a:ext>
            </a:extLst>
          </p:cNvPr>
          <p:cNvSpPr txBox="1"/>
          <p:nvPr/>
        </p:nvSpPr>
        <p:spPr>
          <a:xfrm>
            <a:off x="9298379" y="488868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9E1682D-35B1-DCAE-7F64-55C7AD363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6" y="3491584"/>
            <a:ext cx="2714026" cy="94617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98016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6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8E9017-1D20-B632-6654-2654718EF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1" r="77383" b="22507"/>
          <a:stretch/>
        </p:blipFill>
        <p:spPr>
          <a:xfrm>
            <a:off x="2621998" y="3611214"/>
            <a:ext cx="2202767" cy="2065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56D0C3-A5F9-FBED-ABB0-4B3A8BBAAA75}"/>
              </a:ext>
            </a:extLst>
          </p:cNvPr>
          <p:cNvSpPr txBox="1"/>
          <p:nvPr/>
        </p:nvSpPr>
        <p:spPr>
          <a:xfrm>
            <a:off x="4799092" y="4029407"/>
            <a:ext cx="329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Under HH</a:t>
            </a:r>
          </a:p>
          <a:p>
            <a:r>
              <a:rPr lang="en-US" sz="1200" dirty="0"/>
              <a:t>FW (g) reduced by 4.1% for 5F and 10.2% for 20F</a:t>
            </a:r>
          </a:p>
          <a:p>
            <a:r>
              <a:rPr lang="en-US" sz="1200" dirty="0"/>
              <a:t>DW (g) reduced by 3.9% for 5F and 13.2% for 20F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360F1-8DB7-AD94-8342-F2B168350BEA}"/>
              </a:ext>
            </a:extLst>
          </p:cNvPr>
          <p:cNvSpPr txBox="1"/>
          <p:nvPr/>
        </p:nvSpPr>
        <p:spPr>
          <a:xfrm>
            <a:off x="5392342" y="2813500"/>
            <a:ext cx="3617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              fitted by </a:t>
            </a:r>
            <a:r>
              <a:rPr lang="en-US" sz="1400" dirty="0" err="1">
                <a:latin typeface="Courier" pitchFamily="2" charset="0"/>
              </a:rPr>
              <a:t>nls</a:t>
            </a:r>
            <a:r>
              <a:rPr lang="en-US" sz="1400" dirty="0">
                <a:latin typeface="Courier" pitchFamily="2" charset="0"/>
              </a:rPr>
              <a:t>() </a:t>
            </a:r>
            <a:r>
              <a:rPr lang="en-US" sz="1400" dirty="0"/>
              <a:t>to </a:t>
            </a:r>
            <a:r>
              <a:rPr lang="en-US" sz="1400" dirty="0" err="1"/>
              <a:t>Gompertz</a:t>
            </a:r>
            <a:r>
              <a:rPr lang="en-US" sz="1400" dirty="0"/>
              <a:t>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184D03-7525-E4D6-2891-86E89D635103}"/>
              </a:ext>
            </a:extLst>
          </p:cNvPr>
          <p:cNvCxnSpPr>
            <a:cxnSpLocks/>
          </p:cNvCxnSpPr>
          <p:nvPr/>
        </p:nvCxnSpPr>
        <p:spPr>
          <a:xfrm>
            <a:off x="4799092" y="3350205"/>
            <a:ext cx="334545" cy="6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228131-2252-D8E5-7C16-EE4545094B5F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444898" y="3176485"/>
            <a:ext cx="470169" cy="852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6FF6B7-42E9-140D-5084-04E03E1C80FA}"/>
              </a:ext>
            </a:extLst>
          </p:cNvPr>
          <p:cNvCxnSpPr>
            <a:cxnSpLocks/>
          </p:cNvCxnSpPr>
          <p:nvPr/>
        </p:nvCxnSpPr>
        <p:spPr>
          <a:xfrm>
            <a:off x="4824765" y="2967388"/>
            <a:ext cx="115296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5C38EA-EC75-4904-B3DF-0B0BFD1291A0}"/>
              </a:ext>
            </a:extLst>
          </p:cNvPr>
          <p:cNvSpPr txBox="1"/>
          <p:nvPr/>
        </p:nvSpPr>
        <p:spPr>
          <a:xfrm>
            <a:off x="1694727" y="1926655"/>
            <a:ext cx="8380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Growth record from Chen et al., 2020 for low (5F) and high (20F) load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5A447-C787-F05E-B5AC-6FDF07A531B2}"/>
              </a:ext>
            </a:extLst>
          </p:cNvPr>
          <p:cNvSpPr txBox="1"/>
          <p:nvPr/>
        </p:nvSpPr>
        <p:spPr>
          <a:xfrm>
            <a:off x="1694727" y="1149819"/>
            <a:ext cx="369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1) for non-adjusted model input</a:t>
            </a:r>
          </a:p>
          <a:p>
            <a:r>
              <a:rPr lang="en-US" dirty="0"/>
              <a:t>Path 2) for adjusted model input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CD4638-6C72-753A-AD49-66F69C60324B}"/>
              </a:ext>
            </a:extLst>
          </p:cNvPr>
          <p:cNvSpPr txBox="1"/>
          <p:nvPr/>
        </p:nvSpPr>
        <p:spPr>
          <a:xfrm>
            <a:off x="5094419" y="245660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A553C-AA2E-6058-9296-7CAA224BC76F}"/>
              </a:ext>
            </a:extLst>
          </p:cNvPr>
          <p:cNvSpPr txBox="1"/>
          <p:nvPr/>
        </p:nvSpPr>
        <p:spPr>
          <a:xfrm>
            <a:off x="5698653" y="37775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00D6A-AC0B-46FE-FE2D-1E809EF60C76}"/>
              </a:ext>
            </a:extLst>
          </p:cNvPr>
          <p:cNvSpPr txBox="1"/>
          <p:nvPr/>
        </p:nvSpPr>
        <p:spPr>
          <a:xfrm>
            <a:off x="2350140" y="5665666"/>
            <a:ext cx="2535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Result from Gautier et al. (2005)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FED43D-E2C3-934D-0479-273BC243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60" y="2284549"/>
            <a:ext cx="2714026" cy="946174"/>
          </a:xfrm>
          <a:prstGeom prst="rect">
            <a:avLst/>
          </a:prstGeom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020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F2B44-A694-CB1D-B2D1-15A4D4378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437720-FBE2-761D-5EB8-FCBDF870E23D}"/>
              </a:ext>
            </a:extLst>
          </p:cNvPr>
          <p:cNvSpPr txBox="1"/>
          <p:nvPr/>
        </p:nvSpPr>
        <p:spPr>
          <a:xfrm>
            <a:off x="289508" y="611343"/>
            <a:ext cx="10251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Step 4: Run a model using </a:t>
            </a:r>
            <a:r>
              <a:rPr lang="en-US" sz="1600" i="1" dirty="0" err="1">
                <a:latin typeface="Courier" pitchFamily="2" charset="0"/>
              </a:rPr>
              <a:t>sugarmodH</a:t>
            </a:r>
            <a:r>
              <a:rPr lang="en-US" sz="1600" i="1" dirty="0">
                <a:latin typeface="Courier" pitchFamily="2" charset="0"/>
              </a:rPr>
              <a:t> </a:t>
            </a:r>
            <a:r>
              <a:rPr lang="en-US" sz="1600" i="1" dirty="0"/>
              <a:t>or</a:t>
            </a:r>
            <a:r>
              <a:rPr lang="en-US" sz="1600" i="1" dirty="0">
                <a:latin typeface="Courier" pitchFamily="2" charset="0"/>
              </a:rPr>
              <a:t> </a:t>
            </a:r>
            <a:r>
              <a:rPr lang="en-US" sz="1600" i="1" dirty="0" err="1">
                <a:latin typeface="Courier" pitchFamily="2" charset="0"/>
              </a:rPr>
              <a:t>sugarmodH_Ad</a:t>
            </a:r>
            <a:endParaRPr lang="en-US" sz="1600" b="1" dirty="0"/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7030A0"/>
                </a:solidFill>
              </a:rPr>
              <a:t>Case 1: only used </a:t>
            </a:r>
            <a:r>
              <a:rPr lang="en-US" sz="1400" i="1" dirty="0" err="1">
                <a:solidFill>
                  <a:srgbClr val="7030A0"/>
                </a:solidFill>
                <a:latin typeface="Courier" pitchFamily="2" charset="0"/>
              </a:rPr>
              <a:t>InputfunH</a:t>
            </a:r>
            <a:r>
              <a:rPr lang="en-US" sz="1400" i="1" dirty="0">
                <a:solidFill>
                  <a:srgbClr val="7030A0"/>
                </a:solidFill>
              </a:rPr>
              <a:t>, </a:t>
            </a:r>
            <a:r>
              <a:rPr lang="en-US" sz="1400" i="1" dirty="0" err="1">
                <a:solidFill>
                  <a:srgbClr val="7030A0"/>
                </a:solidFill>
                <a:latin typeface="Courier" pitchFamily="2" charset="0"/>
              </a:rPr>
              <a:t>InputfunL</a:t>
            </a:r>
            <a:r>
              <a:rPr lang="en-US" sz="1400" i="1" dirty="0">
                <a:solidFill>
                  <a:srgbClr val="7030A0"/>
                </a:solidFill>
              </a:rPr>
              <a:t> </a:t>
            </a:r>
            <a:r>
              <a:rPr lang="en-US" sz="1400" dirty="0">
                <a:solidFill>
                  <a:srgbClr val="7030A0"/>
                </a:solidFill>
              </a:rPr>
              <a:t>with</a:t>
            </a:r>
            <a:r>
              <a:rPr lang="en-US" sz="1400" i="1" dirty="0">
                <a:solidFill>
                  <a:srgbClr val="7030A0"/>
                </a:solidFill>
              </a:rPr>
              <a:t> </a:t>
            </a:r>
            <a:r>
              <a:rPr lang="en-US" sz="1400" i="1" dirty="0" err="1">
                <a:solidFill>
                  <a:srgbClr val="7030A0"/>
                </a:solidFill>
                <a:latin typeface="Courier" pitchFamily="2" charset="0"/>
              </a:rPr>
              <a:t>sugarmodH</a:t>
            </a:r>
            <a:r>
              <a:rPr lang="en-US" sz="1400" i="1" dirty="0">
                <a:solidFill>
                  <a:srgbClr val="7030A0"/>
                </a:solidFill>
              </a:rPr>
              <a:t>  for all 4 treatments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accent1"/>
                </a:solidFill>
              </a:rPr>
              <a:t>Case 2: </a:t>
            </a:r>
          </a:p>
          <a:p>
            <a:pPr marL="742950" lvl="1" indent="-285750">
              <a:buFontTx/>
              <a:buChar char="-"/>
            </a:pP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InputfunH</a:t>
            </a:r>
            <a:r>
              <a:rPr lang="en-US" sz="1200" i="1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InputfunL</a:t>
            </a:r>
            <a:r>
              <a:rPr lang="en-US" sz="1200" i="1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chemeClr val="accent1"/>
                </a:solidFill>
              </a:rPr>
              <a:t>with </a:t>
            </a: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sugarmodH</a:t>
            </a:r>
            <a:r>
              <a:rPr lang="en-US" sz="1400" i="1" dirty="0">
                <a:solidFill>
                  <a:schemeClr val="accent1"/>
                </a:solidFill>
              </a:rPr>
              <a:t> 			for 1) 20F, CC and 3) 5F, CC </a:t>
            </a:r>
          </a:p>
          <a:p>
            <a:pPr marL="742950" lvl="1" indent="-285750">
              <a:buFontTx/>
              <a:buChar char="-"/>
            </a:pP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InputfunH_H</a:t>
            </a:r>
            <a:r>
              <a:rPr lang="en-US" sz="1200" i="1" dirty="0">
                <a:solidFill>
                  <a:schemeClr val="accent1"/>
                </a:solidFill>
                <a:latin typeface="Courier" pitchFamily="2" charset="0"/>
              </a:rPr>
              <a:t>, </a:t>
            </a: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InputfunL_H</a:t>
            </a:r>
            <a:r>
              <a:rPr lang="en-US" sz="1200" i="1" dirty="0">
                <a:solidFill>
                  <a:schemeClr val="accent1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chemeClr val="accent1"/>
                </a:solidFill>
              </a:rPr>
              <a:t>with </a:t>
            </a:r>
            <a:r>
              <a:rPr lang="en-US" sz="1200" i="1" dirty="0" err="1">
                <a:solidFill>
                  <a:schemeClr val="accent1"/>
                </a:solidFill>
                <a:latin typeface="Courier" pitchFamily="2" charset="0"/>
              </a:rPr>
              <a:t>sugarmodH_Ad</a:t>
            </a:r>
            <a:r>
              <a:rPr lang="en-US" sz="1200" i="1" dirty="0">
                <a:solidFill>
                  <a:schemeClr val="accent1"/>
                </a:solidFill>
                <a:latin typeface="Courier" pitchFamily="2" charset="0"/>
              </a:rPr>
              <a:t> 	</a:t>
            </a:r>
            <a:r>
              <a:rPr lang="en-US" sz="1400" i="1" dirty="0">
                <a:solidFill>
                  <a:schemeClr val="accent1"/>
                </a:solidFill>
              </a:rPr>
              <a:t>for 2) 20F, HH  and 4) 5F, HH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6504B-23CE-057A-CC34-F24F6F414CF4}"/>
              </a:ext>
            </a:extLst>
          </p:cNvPr>
          <p:cNvSpPr txBox="1"/>
          <p:nvPr/>
        </p:nvSpPr>
        <p:spPr>
          <a:xfrm>
            <a:off x="355007" y="3872331"/>
            <a:ext cx="91186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Step 5: Observe the simulation outputs under 4 treatments from 2 cases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Compare between 2 cases – to see if assuming reduced weights affects the output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Compare to the literature by </a:t>
            </a:r>
            <a:r>
              <a:rPr lang="en-GB" sz="1400" dirty="0"/>
              <a:t>Gautier et al. (2005) </a:t>
            </a:r>
          </a:p>
          <a:p>
            <a:pPr marL="285750" indent="-285750">
              <a:buFontTx/>
              <a:buChar char="-"/>
            </a:pPr>
            <a:r>
              <a:rPr lang="en-GB" sz="1400" dirty="0"/>
              <a:t>To test three hypotheses</a:t>
            </a:r>
          </a:p>
          <a:p>
            <a:pPr marL="742950" lvl="1" indent="-285750">
              <a:buFontTx/>
              <a:buChar char="-"/>
            </a:pPr>
            <a:r>
              <a:rPr lang="en-GB" sz="1400" dirty="0"/>
              <a:t>Track the carbon supply and respiration</a:t>
            </a:r>
          </a:p>
          <a:p>
            <a:pPr marL="742950" lvl="1" indent="-285750">
              <a:buFontTx/>
              <a:buChar char="-"/>
            </a:pPr>
            <a:r>
              <a:rPr lang="en-GB" sz="1400" dirty="0"/>
              <a:t>Track the sugar content and others on a FW and DW basis</a:t>
            </a:r>
          </a:p>
          <a:p>
            <a:pPr marL="742950" lvl="1" indent="-285750">
              <a:buFontTx/>
              <a:buChar char="-"/>
            </a:pPr>
            <a:r>
              <a:rPr lang="en-GB" sz="1400" dirty="0"/>
              <a:t>Track the values of rate constants k</a:t>
            </a:r>
            <a:r>
              <a:rPr lang="en-GB" sz="1400" baseline="-25000" dirty="0"/>
              <a:t>1</a:t>
            </a:r>
            <a:r>
              <a:rPr lang="en-GB" sz="1400" dirty="0"/>
              <a:t> and k</a:t>
            </a:r>
            <a:r>
              <a:rPr lang="en-GB" sz="1400" baseline="-25000" dirty="0"/>
              <a:t>3</a:t>
            </a:r>
          </a:p>
          <a:p>
            <a:pPr marL="742950" lvl="1" indent="-285750">
              <a:buFontTx/>
              <a:buChar char="-"/>
            </a:pPr>
            <a:endParaRPr lang="en-GB" sz="1400" baseline="-25000" dirty="0"/>
          </a:p>
          <a:p>
            <a:pPr marL="285750" indent="-285750">
              <a:buFontTx/>
              <a:buChar char="-"/>
            </a:pPr>
            <a:endParaRPr lang="en-GB" sz="14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4B869E5-1587-F9FF-01A0-87D54A4F367F}"/>
              </a:ext>
            </a:extLst>
          </p:cNvPr>
          <p:cNvGraphicFramePr>
            <a:graphicFrameLocks noGrp="1"/>
          </p:cNvGraphicFramePr>
          <p:nvPr/>
        </p:nvGraphicFramePr>
        <p:xfrm>
          <a:off x="12555530" y="2602957"/>
          <a:ext cx="46482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681413793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3370468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Produced 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1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Courier" pitchFamily="2" charset="0"/>
                        </a:rPr>
                        <a:t>InputfunH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20F, non-adjusted FW and DW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Courier" pitchFamily="2" charset="0"/>
                        </a:rPr>
                        <a:t>InputfunL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5F, non-adjusted FW and DW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85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Courier" pitchFamily="2" charset="0"/>
                        </a:rPr>
                        <a:t>InputfunH_H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20F, adjusted FW and DW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68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Courier" pitchFamily="2" charset="0"/>
                        </a:rPr>
                        <a:t>InputfunL_H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5F, adjusted FW and DW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04605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44FAA36-E1CE-D1CB-031E-74BDDE5F24A1}"/>
              </a:ext>
            </a:extLst>
          </p:cNvPr>
          <p:cNvGraphicFramePr>
            <a:graphicFrameLocks noGrp="1"/>
          </p:cNvGraphicFramePr>
          <p:nvPr/>
        </p:nvGraphicFramePr>
        <p:xfrm>
          <a:off x="12555530" y="4857750"/>
          <a:ext cx="5126844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8171">
                  <a:extLst>
                    <a:ext uri="{9D8B030D-6E8A-4147-A177-3AD203B41FA5}">
                      <a16:colId xmlns:a16="http://schemas.microsoft.com/office/drawing/2014/main" val="681413793"/>
                    </a:ext>
                  </a:extLst>
                </a:gridCol>
                <a:gridCol w="3388673">
                  <a:extLst>
                    <a:ext uri="{9D8B030D-6E8A-4147-A177-3AD203B41FA5}">
                      <a16:colId xmlns:a16="http://schemas.microsoft.com/office/drawing/2014/main" val="3370468071"/>
                    </a:ext>
                  </a:extLst>
                </a:gridCol>
              </a:tblGrid>
              <a:tr h="2823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Function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Used with 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997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Courier" pitchFamily="2" charset="0"/>
                        </a:rPr>
                        <a:t>sugarmodH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non-adjusted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latin typeface="Courier" pitchFamily="2" charset="0"/>
                        </a:rPr>
                        <a:t>InputfunH</a:t>
                      </a:r>
                      <a:r>
                        <a:rPr lang="en-US" sz="1400" i="1" dirty="0">
                          <a:latin typeface="Courier" pitchFamily="2" charset="0"/>
                        </a:rPr>
                        <a:t> or </a:t>
                      </a:r>
                      <a:r>
                        <a:rPr lang="en-US" sz="1400" i="1" dirty="0" err="1">
                          <a:latin typeface="Courier" pitchFamily="2" charset="0"/>
                        </a:rPr>
                        <a:t>InputfunL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065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solidFill>
                            <a:schemeClr val="tx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400" dirty="0">
                        <a:solidFill>
                          <a:schemeClr val="tx1"/>
                        </a:solidFill>
                        <a:latin typeface="Courier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adjusted inputs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latin typeface="Courier" pitchFamily="2" charset="0"/>
                        </a:rPr>
                        <a:t>InputfunH_H</a:t>
                      </a:r>
                      <a:r>
                        <a:rPr lang="en-US" sz="1400" i="1" dirty="0">
                          <a:latin typeface="Courier" pitchFamily="2" charset="0"/>
                        </a:rPr>
                        <a:t> or </a:t>
                      </a:r>
                      <a:r>
                        <a:rPr lang="en-US" sz="1400" i="1" dirty="0" err="1">
                          <a:latin typeface="Courier" pitchFamily="2" charset="0"/>
                        </a:rPr>
                        <a:t>InputfunL_H</a:t>
                      </a:r>
                      <a:endParaRPr lang="en-US" sz="1400" dirty="0">
                        <a:latin typeface="Courier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885971"/>
                  </a:ext>
                </a:extLst>
              </a:tr>
            </a:tbl>
          </a:graphicData>
        </a:graphic>
      </p:graphicFrame>
      <p:graphicFrame>
        <p:nvGraphicFramePr>
          <p:cNvPr id="9" name="Table 21">
            <a:extLst>
              <a:ext uri="{FF2B5EF4-FFF2-40B4-BE49-F238E27FC236}">
                <a16:creationId xmlns:a16="http://schemas.microsoft.com/office/drawing/2014/main" id="{E993E5D3-A93E-80AA-7ACB-714680326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26569"/>
              </p:ext>
            </p:extLst>
          </p:nvPr>
        </p:nvGraphicFramePr>
        <p:xfrm>
          <a:off x="6834727" y="1855958"/>
          <a:ext cx="2638880" cy="1493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440">
                  <a:extLst>
                    <a:ext uri="{9D8B030D-6E8A-4147-A177-3AD203B41FA5}">
                      <a16:colId xmlns:a16="http://schemas.microsoft.com/office/drawing/2014/main" val="353350697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1534382138"/>
                    </a:ext>
                  </a:extLst>
                </a:gridCol>
              </a:tblGrid>
              <a:tr h="292382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Inputfun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sugarmod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InputfunH_H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InputfunL_H</a:t>
                      </a:r>
                      <a:r>
                        <a:rPr lang="en-US" sz="1200" i="1" dirty="0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 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graphicFrame>
        <p:nvGraphicFramePr>
          <p:cNvPr id="10" name="Table 21">
            <a:extLst>
              <a:ext uri="{FF2B5EF4-FFF2-40B4-BE49-F238E27FC236}">
                <a16:creationId xmlns:a16="http://schemas.microsoft.com/office/drawing/2014/main" id="{97EA1A3F-89C9-0445-B9AA-3D8D4C7DE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534714"/>
              </p:ext>
            </p:extLst>
          </p:nvPr>
        </p:nvGraphicFramePr>
        <p:xfrm>
          <a:off x="714375" y="1855958"/>
          <a:ext cx="5856635" cy="1493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74">
                  <a:extLst>
                    <a:ext uri="{9D8B030D-6E8A-4147-A177-3AD203B41FA5}">
                      <a16:colId xmlns:a16="http://schemas.microsoft.com/office/drawing/2014/main" val="281695357"/>
                    </a:ext>
                  </a:extLst>
                </a:gridCol>
                <a:gridCol w="936541">
                  <a:extLst>
                    <a:ext uri="{9D8B030D-6E8A-4147-A177-3AD203B41FA5}">
                      <a16:colId xmlns:a16="http://schemas.microsoft.com/office/drawing/2014/main" val="2719741516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653576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3350697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1534382138"/>
                    </a:ext>
                  </a:extLst>
                </a:gridCol>
              </a:tblGrid>
              <a:tr h="292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Inputfun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sugarmod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InputfunL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InputfunL</a:t>
                      </a:r>
                      <a:r>
                        <a:rPr lang="en-US" sz="1200" i="1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graphicFrame>
        <p:nvGraphicFramePr>
          <p:cNvPr id="13" name="Table 21">
            <a:extLst>
              <a:ext uri="{FF2B5EF4-FFF2-40B4-BE49-F238E27FC236}">
                <a16:creationId xmlns:a16="http://schemas.microsoft.com/office/drawing/2014/main" id="{220CFDB4-9C80-7629-EEAB-D29E7AC0C6CD}"/>
              </a:ext>
            </a:extLst>
          </p:cNvPr>
          <p:cNvGraphicFramePr>
            <a:graphicFrameLocks noGrp="1"/>
          </p:cNvGraphicFramePr>
          <p:nvPr/>
        </p:nvGraphicFramePr>
        <p:xfrm>
          <a:off x="13620750" y="1000957"/>
          <a:ext cx="6066185" cy="1401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1324">
                  <a:extLst>
                    <a:ext uri="{9D8B030D-6E8A-4147-A177-3AD203B41FA5}">
                      <a16:colId xmlns:a16="http://schemas.microsoft.com/office/drawing/2014/main" val="281695357"/>
                    </a:ext>
                  </a:extLst>
                </a:gridCol>
                <a:gridCol w="936541">
                  <a:extLst>
                    <a:ext uri="{9D8B030D-6E8A-4147-A177-3AD203B41FA5}">
                      <a16:colId xmlns:a16="http://schemas.microsoft.com/office/drawing/2014/main" val="2719741516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653576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3350697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1534382138"/>
                    </a:ext>
                  </a:extLst>
                </a:gridCol>
              </a:tblGrid>
              <a:tr h="25043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Inputfun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sugarmod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InputfunH_H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2818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InputfunL_H</a:t>
                      </a:r>
                      <a:r>
                        <a:rPr lang="en-US" sz="1200" i="1" dirty="0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B9A49CF-B70D-47E6-2427-977B0AF32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357" y="3693585"/>
            <a:ext cx="3016107" cy="30278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B20A2E-6F28-5F6B-0953-89613B2AE43F}"/>
              </a:ext>
            </a:extLst>
          </p:cNvPr>
          <p:cNvSpPr txBox="1"/>
          <p:nvPr/>
        </p:nvSpPr>
        <p:spPr>
          <a:xfrm>
            <a:off x="6559359" y="2092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E6170-B2FE-C003-3469-06CBDB85ABFD}"/>
              </a:ext>
            </a:extLst>
          </p:cNvPr>
          <p:cNvSpPr txBox="1"/>
          <p:nvPr/>
        </p:nvSpPr>
        <p:spPr>
          <a:xfrm>
            <a:off x="6549149" y="270704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534462-DBD0-A002-FEB6-00708A23F9E8}"/>
              </a:ext>
            </a:extLst>
          </p:cNvPr>
          <p:cNvSpPr txBox="1"/>
          <p:nvPr/>
        </p:nvSpPr>
        <p:spPr>
          <a:xfrm>
            <a:off x="9729161" y="2996890"/>
            <a:ext cx="1416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(total of six runs)</a:t>
            </a:r>
          </a:p>
        </p:txBody>
      </p:sp>
    </p:spTree>
    <p:extLst>
      <p:ext uri="{BB962C8B-B14F-4D97-AF65-F5344CB8AC3E}">
        <p14:creationId xmlns:p14="http://schemas.microsoft.com/office/powerpoint/2010/main" val="294754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3EDF9778-1A80-EFA9-72C3-25EC33A58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06"/>
          <a:stretch/>
        </p:blipFill>
        <p:spPr>
          <a:xfrm>
            <a:off x="429345" y="2113683"/>
            <a:ext cx="5344243" cy="3923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F49CDA-24EC-CD3C-6BE7-6BE92067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30" y="33845"/>
            <a:ext cx="10515600" cy="662782"/>
          </a:xfrm>
        </p:spPr>
        <p:txBody>
          <a:bodyPr>
            <a:normAutofit/>
          </a:bodyPr>
          <a:lstStyle/>
          <a:p>
            <a:r>
              <a:rPr lang="en-US" sz="2400" dirty="0"/>
              <a:t>Result 1.1: Fitted lines represent well the DW and FW raw data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565E0-F7EE-8EE7-CC24-E27DBBFE54AD}"/>
              </a:ext>
            </a:extLst>
          </p:cNvPr>
          <p:cNvSpPr txBox="1"/>
          <p:nvPr/>
        </p:nvSpPr>
        <p:spPr>
          <a:xfrm>
            <a:off x="3032376" y="1238503"/>
            <a:ext cx="3722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nls</a:t>
            </a:r>
            <a:r>
              <a:rPr lang="en-US" sz="1400" dirty="0"/>
              <a:t>(y~ </a:t>
            </a:r>
            <a:r>
              <a:rPr lang="en-US" sz="1400" dirty="0" err="1"/>
              <a:t>SSgompertz</a:t>
            </a:r>
            <a:r>
              <a:rPr lang="en-US" sz="1400" dirty="0"/>
              <a:t>(x, </a:t>
            </a:r>
            <a:r>
              <a:rPr lang="en-US" sz="1400" dirty="0" err="1"/>
              <a:t>Asym</a:t>
            </a:r>
            <a:r>
              <a:rPr lang="en-US" sz="1400" dirty="0"/>
              <a:t>, b2, b3), data=data)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21D0-287E-275E-A8BE-5F3B6C29F18A}"/>
              </a:ext>
            </a:extLst>
          </p:cNvPr>
          <p:cNvSpPr txBox="1"/>
          <p:nvPr/>
        </p:nvSpPr>
        <p:spPr>
          <a:xfrm>
            <a:off x="615040" y="1135178"/>
            <a:ext cx="1635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Raw DW and FW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Non-adjusted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52C28-1DD3-0593-3D88-22C75B78B899}"/>
              </a:ext>
            </a:extLst>
          </p:cNvPr>
          <p:cNvSpPr txBox="1"/>
          <p:nvPr/>
        </p:nvSpPr>
        <p:spPr>
          <a:xfrm>
            <a:off x="7593459" y="1130781"/>
            <a:ext cx="3722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y = </a:t>
            </a:r>
            <a:r>
              <a:rPr lang="en-US" sz="1400" dirty="0" err="1"/>
              <a:t>Asym</a:t>
            </a:r>
            <a:r>
              <a:rPr lang="en-US" sz="1400" dirty="0"/>
              <a:t>*e^(-b2*c3^x))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Bold line for the non-adjusted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4A56A-9A56-EEB8-F5A7-1E3153C0B1F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250141" y="1392392"/>
            <a:ext cx="782235" cy="4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E57BDB-3736-FCEA-6241-16136869FD41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6755018" y="1392391"/>
            <a:ext cx="83844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306ECB3-9E42-1DF6-0798-A2768956EF6E}"/>
              </a:ext>
            </a:extLst>
          </p:cNvPr>
          <p:cNvSpPr txBox="1"/>
          <p:nvPr/>
        </p:nvSpPr>
        <p:spPr>
          <a:xfrm>
            <a:off x="384209" y="659044"/>
            <a:ext cx="119269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distribution of the DW and FW roughly followed a sigmoid curve, explained by </a:t>
            </a:r>
            <a:r>
              <a:rPr lang="en-US" sz="1600" dirty="0" err="1"/>
              <a:t>Gompertz</a:t>
            </a:r>
            <a:r>
              <a:rPr lang="en-US" sz="1600" dirty="0"/>
              <a:t> function (Chen et al., 2020).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801BB8-BFD4-345C-354D-2C58EA3E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2812031"/>
            <a:ext cx="5829300" cy="2844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F8528CB-4E24-C62D-CC88-498317F1717D}"/>
              </a:ext>
            </a:extLst>
          </p:cNvPr>
          <p:cNvSpPr txBox="1"/>
          <p:nvPr/>
        </p:nvSpPr>
        <p:spPr>
          <a:xfrm>
            <a:off x="269806" y="2069711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4a)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99CA40-6B8D-916A-C7B0-15451FE33327}"/>
              </a:ext>
            </a:extLst>
          </p:cNvPr>
          <p:cNvSpPr txBox="1"/>
          <p:nvPr/>
        </p:nvSpPr>
        <p:spPr>
          <a:xfrm>
            <a:off x="819751" y="1604262"/>
            <a:ext cx="94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D4563BE-53AE-68F7-BE24-298D966CB5E1}"/>
              </a:ext>
            </a:extLst>
          </p:cNvPr>
          <p:cNvSpPr txBox="1"/>
          <p:nvPr/>
        </p:nvSpPr>
        <p:spPr>
          <a:xfrm>
            <a:off x="7593459" y="1546279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7F6C17-AF32-3A9F-5E69-3B6847E2D9C1}"/>
              </a:ext>
            </a:extLst>
          </p:cNvPr>
          <p:cNvSpPr txBox="1"/>
          <p:nvPr/>
        </p:nvSpPr>
        <p:spPr>
          <a:xfrm>
            <a:off x="4941516" y="4146751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B0EF18-C686-06AD-4001-B9A5254F9931}"/>
              </a:ext>
            </a:extLst>
          </p:cNvPr>
          <p:cNvSpPr txBox="1"/>
          <p:nvPr/>
        </p:nvSpPr>
        <p:spPr>
          <a:xfrm>
            <a:off x="4941516" y="3030666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5F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B36B2D4-B3C2-6CEF-425B-CB573560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925" y="2050048"/>
            <a:ext cx="5380689" cy="39232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F2B55B-8869-0606-2BDF-8569A3EC5270}"/>
              </a:ext>
            </a:extLst>
          </p:cNvPr>
          <p:cNvSpPr txBox="1"/>
          <p:nvPr/>
        </p:nvSpPr>
        <p:spPr>
          <a:xfrm>
            <a:off x="6111827" y="203582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4b)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7FE1B4-B3A6-FAA6-157F-5E7894C637B7}"/>
              </a:ext>
            </a:extLst>
          </p:cNvPr>
          <p:cNvSpPr txBox="1"/>
          <p:nvPr/>
        </p:nvSpPr>
        <p:spPr>
          <a:xfrm>
            <a:off x="10785503" y="38225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20F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C424C7-E5FD-F843-580F-07B7A04D3871}"/>
              </a:ext>
            </a:extLst>
          </p:cNvPr>
          <p:cNvSpPr txBox="1"/>
          <p:nvPr/>
        </p:nvSpPr>
        <p:spPr>
          <a:xfrm>
            <a:off x="10785503" y="270645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5F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C52320-9F29-4E96-D19D-C5F3A8D0F71A}"/>
              </a:ext>
            </a:extLst>
          </p:cNvPr>
          <p:cNvSpPr txBox="1"/>
          <p:nvPr/>
        </p:nvSpPr>
        <p:spPr>
          <a:xfrm>
            <a:off x="429345" y="6080883"/>
            <a:ext cx="112459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Primary observation: The DW and FW per fruit of high-loaded plants (20 fruits per truss) were lower than those of low-loaded plants (5 fruits per truss)</a:t>
            </a:r>
          </a:p>
          <a:p>
            <a:r>
              <a:rPr lang="en-US" sz="1400" dirty="0"/>
              <a:t>Why when more fruits per truss =&gt; each fruit grows less ?– the same carbon supply divided over a higher number of sinks?</a:t>
            </a:r>
          </a:p>
        </p:txBody>
      </p:sp>
    </p:spTree>
    <p:extLst>
      <p:ext uri="{BB962C8B-B14F-4D97-AF65-F5344CB8AC3E}">
        <p14:creationId xmlns:p14="http://schemas.microsoft.com/office/powerpoint/2010/main" val="366764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49CDA-24EC-CD3C-6BE7-6BE92067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30" y="33845"/>
            <a:ext cx="10515600" cy="662782"/>
          </a:xfrm>
        </p:spPr>
        <p:txBody>
          <a:bodyPr>
            <a:normAutofit/>
          </a:bodyPr>
          <a:lstStyle/>
          <a:p>
            <a:r>
              <a:rPr lang="en-US" sz="2400" dirty="0"/>
              <a:t>Result 1.2: Fitted lines of heat-adjusted version (reduced DW and FW)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D2463-73DF-4E78-E913-1C078C8E4BAF}"/>
              </a:ext>
            </a:extLst>
          </p:cNvPr>
          <p:cNvSpPr txBox="1"/>
          <p:nvPr/>
        </p:nvSpPr>
        <p:spPr>
          <a:xfrm>
            <a:off x="5791608" y="5934485"/>
            <a:ext cx="590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These continuous DW and FW will be the input for the SUGAR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9565E0-F7EE-8EE7-CC24-E27DBBFE54AD}"/>
              </a:ext>
            </a:extLst>
          </p:cNvPr>
          <p:cNvSpPr txBox="1"/>
          <p:nvPr/>
        </p:nvSpPr>
        <p:spPr>
          <a:xfrm>
            <a:off x="4067400" y="1016956"/>
            <a:ext cx="3722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nls</a:t>
            </a:r>
            <a:r>
              <a:rPr lang="en-US" sz="1400" dirty="0"/>
              <a:t>(y~ </a:t>
            </a:r>
            <a:r>
              <a:rPr lang="en-US" sz="1400" dirty="0" err="1"/>
              <a:t>SSgompertz</a:t>
            </a:r>
            <a:r>
              <a:rPr lang="en-US" sz="1400" dirty="0"/>
              <a:t>(x, </a:t>
            </a:r>
            <a:r>
              <a:rPr lang="en-US" sz="1400" dirty="0" err="1"/>
              <a:t>Asym</a:t>
            </a:r>
            <a:r>
              <a:rPr lang="en-US" sz="1400" dirty="0"/>
              <a:t>, b2, b3), data=data)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21D0-287E-275E-A8BE-5F3B6C29F18A}"/>
              </a:ext>
            </a:extLst>
          </p:cNvPr>
          <p:cNvSpPr txBox="1"/>
          <p:nvPr/>
        </p:nvSpPr>
        <p:spPr>
          <a:xfrm>
            <a:off x="700195" y="688887"/>
            <a:ext cx="2911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Raw DW and FW 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Non-adjusted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Adjusted (reduced under heat, according to Gautier et al., 2005)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E52C28-1DD3-0593-3D88-22C75B78B899}"/>
              </a:ext>
            </a:extLst>
          </p:cNvPr>
          <p:cNvSpPr txBox="1"/>
          <p:nvPr/>
        </p:nvSpPr>
        <p:spPr>
          <a:xfrm>
            <a:off x="8469359" y="796608"/>
            <a:ext cx="37226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y = </a:t>
            </a:r>
            <a:r>
              <a:rPr lang="en-US" sz="1400" dirty="0" err="1"/>
              <a:t>Asym</a:t>
            </a:r>
            <a:r>
              <a:rPr lang="en-US" sz="1400" dirty="0"/>
              <a:t>*e^(-b2*c3^x))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Bold line for the non-adjusted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Dashed line for the adjusted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34A56A-9A56-EEB8-F5A7-1E3153C0B1F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612193" y="1165941"/>
            <a:ext cx="455207" cy="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E57BDB-3736-FCEA-6241-16136869FD41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7790042" y="1165940"/>
            <a:ext cx="679317" cy="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C801BB8-BFD4-345C-354D-2C58EA3E3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812031"/>
            <a:ext cx="5829300" cy="28448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37478B-BDF6-68C3-0E2E-B737FC5EAB43}"/>
              </a:ext>
            </a:extLst>
          </p:cNvPr>
          <p:cNvGrpSpPr/>
          <p:nvPr/>
        </p:nvGrpSpPr>
        <p:grpSpPr>
          <a:xfrm>
            <a:off x="320528" y="1963324"/>
            <a:ext cx="5423048" cy="3426026"/>
            <a:chOff x="320527" y="1963323"/>
            <a:chExt cx="5633843" cy="34596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2618D2-CF66-1AD4-3428-1C919C79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527" y="1963323"/>
              <a:ext cx="5619844" cy="345961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F4C7DA-2793-D173-9D57-21281D79EDBB}"/>
                </a:ext>
              </a:extLst>
            </p:cNvPr>
            <p:cNvSpPr txBox="1"/>
            <p:nvPr/>
          </p:nvSpPr>
          <p:spPr>
            <a:xfrm rot="20521369">
              <a:off x="3798938" y="3157203"/>
              <a:ext cx="11564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20F, non-ad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AE9BE6-0058-38F4-199D-5EB26364C7DC}"/>
                </a:ext>
              </a:extLst>
            </p:cNvPr>
            <p:cNvSpPr txBox="1"/>
            <p:nvPr/>
          </p:nvSpPr>
          <p:spPr>
            <a:xfrm rot="20121738">
              <a:off x="3348170" y="2836565"/>
              <a:ext cx="10522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</a:rPr>
                <a:t>5F, non-ad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69D12F-23C5-6FEE-54F2-A25470744794}"/>
                </a:ext>
              </a:extLst>
            </p:cNvPr>
            <p:cNvSpPr txBox="1"/>
            <p:nvPr/>
          </p:nvSpPr>
          <p:spPr>
            <a:xfrm>
              <a:off x="5288418" y="2655240"/>
              <a:ext cx="6659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0432FF"/>
                  </a:solidFill>
                </a:rPr>
                <a:t>5F, ad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E531C8-1055-2D9D-8F2B-BE606CADFBB0}"/>
                </a:ext>
              </a:extLst>
            </p:cNvPr>
            <p:cNvSpPr txBox="1"/>
            <p:nvPr/>
          </p:nvSpPr>
          <p:spPr>
            <a:xfrm>
              <a:off x="5139686" y="3505526"/>
              <a:ext cx="7701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20F, ad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42F2F45-B857-9839-185D-D48515241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918" y="1965473"/>
            <a:ext cx="5531761" cy="33588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F2B55B-8869-0606-2BDF-8569A3EC5270}"/>
              </a:ext>
            </a:extLst>
          </p:cNvPr>
          <p:cNvSpPr txBox="1"/>
          <p:nvPr/>
        </p:nvSpPr>
        <p:spPr>
          <a:xfrm>
            <a:off x="5988103" y="1906119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4d)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8528CB-4E24-C62D-CC88-498317F1717D}"/>
              </a:ext>
            </a:extLst>
          </p:cNvPr>
          <p:cNvSpPr txBox="1"/>
          <p:nvPr/>
        </p:nvSpPr>
        <p:spPr>
          <a:xfrm>
            <a:off x="134502" y="1930906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4c)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9F0633-6E1F-033A-CEF3-7378E2E614E9}"/>
              </a:ext>
            </a:extLst>
          </p:cNvPr>
          <p:cNvSpPr txBox="1"/>
          <p:nvPr/>
        </p:nvSpPr>
        <p:spPr>
          <a:xfrm rot="20521369">
            <a:off x="9100393" y="2909490"/>
            <a:ext cx="1156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20F, non-ad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744DAB-9239-D7EB-4887-B48FF924B37F}"/>
              </a:ext>
            </a:extLst>
          </p:cNvPr>
          <p:cNvSpPr txBox="1"/>
          <p:nvPr/>
        </p:nvSpPr>
        <p:spPr>
          <a:xfrm rot="20121738">
            <a:off x="8709986" y="2642754"/>
            <a:ext cx="1052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5F, non-ad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97CD5-CD85-9CA9-7728-CA4B2C271B6E}"/>
              </a:ext>
            </a:extLst>
          </p:cNvPr>
          <p:cNvSpPr txBox="1"/>
          <p:nvPr/>
        </p:nvSpPr>
        <p:spPr>
          <a:xfrm>
            <a:off x="11425364" y="2494369"/>
            <a:ext cx="665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5F, 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9814ED-48E6-09F2-92A6-5BA68EC6A8D2}"/>
              </a:ext>
            </a:extLst>
          </p:cNvPr>
          <p:cNvSpPr txBox="1"/>
          <p:nvPr/>
        </p:nvSpPr>
        <p:spPr>
          <a:xfrm>
            <a:off x="11168972" y="3062112"/>
            <a:ext cx="770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20F, ad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9BC592-5A2B-3DBD-0851-96F13458CAD2}"/>
              </a:ext>
            </a:extLst>
          </p:cNvPr>
          <p:cNvSpPr txBox="1"/>
          <p:nvPr/>
        </p:nvSpPr>
        <p:spPr>
          <a:xfrm>
            <a:off x="530249" y="5428200"/>
            <a:ext cx="104266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Similarly, the DW and FW per fruit of high-loaded plants remains lower than those of low-loaded plants </a:t>
            </a:r>
          </a:p>
        </p:txBody>
      </p:sp>
    </p:spTree>
    <p:extLst>
      <p:ext uri="{BB962C8B-B14F-4D97-AF65-F5344CB8AC3E}">
        <p14:creationId xmlns:p14="http://schemas.microsoft.com/office/powerpoint/2010/main" val="375243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E82-CAF4-67C0-4A7D-F2158B14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0826"/>
            <a:ext cx="10515600" cy="534988"/>
          </a:xfrm>
        </p:spPr>
        <p:txBody>
          <a:bodyPr>
            <a:normAutofit/>
          </a:bodyPr>
          <a:lstStyle/>
          <a:p>
            <a:r>
              <a:rPr lang="en-US" sz="3200" dirty="0"/>
              <a:t>Result 2: Output simulations</a:t>
            </a:r>
          </a:p>
        </p:txBody>
      </p:sp>
      <p:graphicFrame>
        <p:nvGraphicFramePr>
          <p:cNvPr id="4" name="Table 21">
            <a:extLst>
              <a:ext uri="{FF2B5EF4-FFF2-40B4-BE49-F238E27FC236}">
                <a16:creationId xmlns:a16="http://schemas.microsoft.com/office/drawing/2014/main" id="{0CD4E8FF-B01C-EA6D-AB78-21BD1CB9D4B1}"/>
              </a:ext>
            </a:extLst>
          </p:cNvPr>
          <p:cNvGraphicFramePr>
            <a:graphicFrameLocks noGrp="1"/>
          </p:cNvGraphicFramePr>
          <p:nvPr/>
        </p:nvGraphicFramePr>
        <p:xfrm>
          <a:off x="6891059" y="1313033"/>
          <a:ext cx="2638880" cy="1493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9440">
                  <a:extLst>
                    <a:ext uri="{9D8B030D-6E8A-4147-A177-3AD203B41FA5}">
                      <a16:colId xmlns:a16="http://schemas.microsoft.com/office/drawing/2014/main" val="353350697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1534382138"/>
                    </a:ext>
                  </a:extLst>
                </a:gridCol>
              </a:tblGrid>
              <a:tr h="292382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Inputfun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sugarmod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InputfunH_H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InputfunL_H</a:t>
                      </a:r>
                      <a:r>
                        <a:rPr lang="en-US" sz="1200" i="1" dirty="0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 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chemeClr val="accent1"/>
                          </a:solidFill>
                          <a:latin typeface="Courier" pitchFamily="2" charset="0"/>
                        </a:rPr>
                        <a:t>sugarmodH_Ad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graphicFrame>
        <p:nvGraphicFramePr>
          <p:cNvPr id="5" name="Table 21">
            <a:extLst>
              <a:ext uri="{FF2B5EF4-FFF2-40B4-BE49-F238E27FC236}">
                <a16:creationId xmlns:a16="http://schemas.microsoft.com/office/drawing/2014/main" id="{540AF7F9-C042-282E-5A5C-66A1BF5B6572}"/>
              </a:ext>
            </a:extLst>
          </p:cNvPr>
          <p:cNvGraphicFramePr>
            <a:graphicFrameLocks noGrp="1"/>
          </p:cNvGraphicFramePr>
          <p:nvPr/>
        </p:nvGraphicFramePr>
        <p:xfrm>
          <a:off x="914400" y="1313033"/>
          <a:ext cx="5856635" cy="1493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774">
                  <a:extLst>
                    <a:ext uri="{9D8B030D-6E8A-4147-A177-3AD203B41FA5}">
                      <a16:colId xmlns:a16="http://schemas.microsoft.com/office/drawing/2014/main" val="281695357"/>
                    </a:ext>
                  </a:extLst>
                </a:gridCol>
                <a:gridCol w="936541">
                  <a:extLst>
                    <a:ext uri="{9D8B030D-6E8A-4147-A177-3AD203B41FA5}">
                      <a16:colId xmlns:a16="http://schemas.microsoft.com/office/drawing/2014/main" val="2719741516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653576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3533506974"/>
                    </a:ext>
                  </a:extLst>
                </a:gridCol>
                <a:gridCol w="1319440">
                  <a:extLst>
                    <a:ext uri="{9D8B030D-6E8A-4147-A177-3AD203B41FA5}">
                      <a16:colId xmlns:a16="http://schemas.microsoft.com/office/drawing/2014/main" val="1534382138"/>
                    </a:ext>
                  </a:extLst>
                </a:gridCol>
              </a:tblGrid>
              <a:tr h="29238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Temperature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Inputfun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latin typeface="Courier" pitchFamily="2" charset="0"/>
                        </a:rPr>
                        <a:t>sugarmod</a:t>
                      </a:r>
                      <a:endParaRPr lang="en-US" sz="1200" i="1" dirty="0">
                        <a:latin typeface="Courier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731968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9240585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InputfunH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671127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InputfunL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200202"/>
                  </a:ext>
                </a:extLst>
              </a:tr>
              <a:tr h="3004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5F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1" dirty="0" err="1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InputfunL</a:t>
                      </a:r>
                      <a:r>
                        <a:rPr lang="en-US" sz="1200" i="1" dirty="0">
                          <a:solidFill>
                            <a:srgbClr val="7030A0"/>
                          </a:solidFill>
                          <a:latin typeface="Courier" pitchFamily="2" charset="0"/>
                        </a:rPr>
                        <a:t> </a:t>
                      </a:r>
                      <a:endParaRPr lang="en-US" sz="1200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ourier" pitchFamily="2" charset="0"/>
                          <a:ea typeface="+mn-ea"/>
                          <a:cs typeface="+mn-cs"/>
                        </a:rPr>
                        <a:t>sugarmodH</a:t>
                      </a:r>
                      <a:endParaRPr 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7588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F436F26-798A-CBDE-23EB-04DF238C0B04}"/>
              </a:ext>
            </a:extLst>
          </p:cNvPr>
          <p:cNvSpPr txBox="1"/>
          <p:nvPr/>
        </p:nvSpPr>
        <p:spPr>
          <a:xfrm>
            <a:off x="4929188" y="928688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Case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4630C-54F5-D0B2-C5CE-3D409919B67A}"/>
              </a:ext>
            </a:extLst>
          </p:cNvPr>
          <p:cNvSpPr txBox="1"/>
          <p:nvPr/>
        </p:nvSpPr>
        <p:spPr>
          <a:xfrm>
            <a:off x="7758113" y="97155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Case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DD39D-581B-D511-072F-A598F5A248F3}"/>
              </a:ext>
            </a:extLst>
          </p:cNvPr>
          <p:cNvSpPr txBox="1"/>
          <p:nvPr/>
        </p:nvSpPr>
        <p:spPr>
          <a:xfrm>
            <a:off x="1543050" y="928688"/>
            <a:ext cx="17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treatments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4AD5D-234B-BB5D-0B45-0C1E44FF0E24}"/>
              </a:ext>
            </a:extLst>
          </p:cNvPr>
          <p:cNvSpPr txBox="1"/>
          <p:nvPr/>
        </p:nvSpPr>
        <p:spPr>
          <a:xfrm>
            <a:off x="792336" y="3334250"/>
            <a:ext cx="5978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Amounts of sugars per FW (SSC) and DW (SS)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 of carbon in sugars or other forms per fruit at maturity (last sampling date)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Amount of total carbon (</a:t>
            </a:r>
            <a:r>
              <a:rPr lang="en-US" dirty="0" err="1"/>
              <a:t>totalC</a:t>
            </a:r>
            <a:r>
              <a:rPr lang="en-US" dirty="0"/>
              <a:t>) and carbon in each form (</a:t>
            </a:r>
            <a:r>
              <a:rPr lang="en-US" dirty="0" err="1"/>
              <a:t>Csol</a:t>
            </a:r>
            <a:r>
              <a:rPr lang="en-US" dirty="0"/>
              <a:t>, </a:t>
            </a:r>
            <a:r>
              <a:rPr lang="en-US" dirty="0" err="1"/>
              <a:t>Csta</a:t>
            </a:r>
            <a:r>
              <a:rPr lang="en-US" dirty="0"/>
              <a:t>, </a:t>
            </a:r>
            <a:r>
              <a:rPr lang="en-US" dirty="0" err="1"/>
              <a:t>Csyn</a:t>
            </a:r>
            <a:r>
              <a:rPr lang="en-US" dirty="0"/>
              <a:t>/</a:t>
            </a:r>
            <a:r>
              <a:rPr lang="en-US" dirty="0" err="1"/>
              <a:t>oth</a:t>
            </a:r>
            <a:r>
              <a:rPr lang="en-US" dirty="0"/>
              <a:t>) per fruit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constants (k1 and k3)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Carbon supply rate and respiration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2AA5B133-F361-62BE-60D2-5D8991CB0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59" y="3002724"/>
            <a:ext cx="3399085" cy="34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2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704930-0B1F-E3B2-EBCF-16E187F29405}"/>
              </a:ext>
            </a:extLst>
          </p:cNvPr>
          <p:cNvSpPr txBox="1">
            <a:spLocks/>
          </p:cNvSpPr>
          <p:nvPr/>
        </p:nvSpPr>
        <p:spPr>
          <a:xfrm>
            <a:off x="265030" y="33845"/>
            <a:ext cx="1155777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Output 1: Amounts of sugars per FW (SSC) and DW (SS)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F221F-7B6D-AB44-33D4-D2767024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" y="802308"/>
            <a:ext cx="5937570" cy="3698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37C10A-97DE-5745-D2AE-7A3617EB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1884" y="7029103"/>
            <a:ext cx="5981981" cy="3698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69F225-EC14-9F4A-3DEE-95FFECF7D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583" r="-800"/>
          <a:stretch/>
        </p:blipFill>
        <p:spPr>
          <a:xfrm>
            <a:off x="6429330" y="719408"/>
            <a:ext cx="6325463" cy="3886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D524DC-4E54-6D84-8E85-0D3CB158D614}"/>
              </a:ext>
            </a:extLst>
          </p:cNvPr>
          <p:cNvSpPr txBox="1"/>
          <p:nvPr/>
        </p:nvSpPr>
        <p:spPr>
          <a:xfrm>
            <a:off x="7350837" y="7315308"/>
            <a:ext cx="5403957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FW basis, </a:t>
            </a:r>
          </a:p>
          <a:p>
            <a:pPr marL="285750" indent="-285750">
              <a:buFontTx/>
              <a:buChar char="-"/>
            </a:pPr>
            <a:r>
              <a:rPr lang="en-US" dirty="0"/>
              <a:t>HH has a lower %sugar than CC (blue vs pink)</a:t>
            </a:r>
            <a:endParaRPr lang="th-TH" dirty="0"/>
          </a:p>
          <a:p>
            <a:pPr marL="285750" indent="-285750">
              <a:buFontTx/>
              <a:buChar char="-"/>
            </a:pPr>
            <a:r>
              <a:rPr lang="en-US" dirty="0"/>
              <a:t>Overall, the order of all sugar content indices (Sugar, SSC, or SS) of mature fruits is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5F,CC &gt; 5F,HH &gt; 20F,CC &gt; 20F,HH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Therefore, the either considering or not considering water content (FW or DW basis, respectively), the conclusion is not change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This should mean that the hypothesis that suggests that dilution effect may be the significant cause of the change is likely incorrect for this case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We are left with two hypothesis: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Metabolic shift (rate constants change)</a:t>
            </a:r>
          </a:p>
          <a:p>
            <a:pPr marL="1200150" lvl="2" indent="-285750">
              <a:buFontTx/>
              <a:buChar char="-"/>
            </a:pPr>
            <a:r>
              <a:rPr lang="en-US" b="1" dirty="0"/>
              <a:t>Change in (active solute) metabolic accumulation due to env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more or less </a:t>
            </a:r>
            <a:r>
              <a:rPr lang="en-US" dirty="0" err="1"/>
              <a:t>Csupply</a:t>
            </a:r>
            <a:r>
              <a:rPr lang="en-US" dirty="0"/>
              <a:t> rate</a:t>
            </a:r>
          </a:p>
          <a:p>
            <a:pPr marL="285750" indent="-285750">
              <a:buFontTx/>
              <a:buChar char="-"/>
            </a:pPr>
            <a:r>
              <a:rPr lang="en-US" dirty="0"/>
              <a:t>Reasons being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HL20F has a lower %sugar than LL5F (bold vs dashed) in both FW and DW basis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Due to the lower Sugar (absolute </a:t>
            </a:r>
            <a:r>
              <a:rPr lang="en-US" dirty="0" err="1"/>
              <a:t>gSugar</a:t>
            </a:r>
            <a:r>
              <a:rPr lang="en-US" dirty="0"/>
              <a:t>) in 20F, which is due to the lower </a:t>
            </a:r>
            <a:r>
              <a:rPr lang="en-US" dirty="0" err="1"/>
              <a:t>Csol</a:t>
            </a:r>
            <a:r>
              <a:rPr lang="en-US" dirty="0"/>
              <a:t> (absolute </a:t>
            </a:r>
            <a:r>
              <a:rPr lang="en-US" dirty="0" err="1"/>
              <a:t>gC</a:t>
            </a:r>
            <a:r>
              <a:rPr lang="en-US" dirty="0"/>
              <a:t> in sugar form)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This is, in turn, likely to be due to less carbon supply rate in HL20F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(%sugar decreases with load and temperature)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95CF2-272D-CC0C-018E-16D44FDEE10D}"/>
              </a:ext>
            </a:extLst>
          </p:cNvPr>
          <p:cNvSpPr txBox="1"/>
          <p:nvPr/>
        </p:nvSpPr>
        <p:spPr>
          <a:xfrm>
            <a:off x="394153" y="4525984"/>
            <a:ext cx="1073188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On </a:t>
            </a:r>
            <a:r>
              <a:rPr lang="en-US" sz="1600" b="1" dirty="0"/>
              <a:t>both</a:t>
            </a:r>
            <a:r>
              <a:rPr lang="en-US" sz="1600" dirty="0"/>
              <a:t> a FW (left) or DW (right) basis,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00C4C7"/>
                </a:solidFill>
              </a:rPr>
              <a:t>HH</a:t>
            </a:r>
            <a:r>
              <a:rPr lang="en-US" sz="1600" dirty="0"/>
              <a:t> has a lower %sugar per weight than </a:t>
            </a:r>
            <a:r>
              <a:rPr lang="en-US" sz="1600" dirty="0">
                <a:solidFill>
                  <a:srgbClr val="F86864"/>
                </a:solidFill>
              </a:rPr>
              <a:t>CC</a:t>
            </a:r>
            <a:r>
              <a:rPr lang="en-US" sz="1600" dirty="0"/>
              <a:t> (</a:t>
            </a:r>
            <a:r>
              <a:rPr lang="en-US" sz="1600" dirty="0">
                <a:solidFill>
                  <a:srgbClr val="00C4C7"/>
                </a:solidFill>
              </a:rPr>
              <a:t>blue</a:t>
            </a:r>
            <a:r>
              <a:rPr lang="en-US" sz="1600" dirty="0"/>
              <a:t> vs </a:t>
            </a:r>
            <a:r>
              <a:rPr lang="en-US" sz="1600" dirty="0">
                <a:solidFill>
                  <a:srgbClr val="F86864"/>
                </a:solidFill>
              </a:rPr>
              <a:t>pink</a:t>
            </a:r>
            <a:r>
              <a:rPr lang="en-US" sz="1600" dirty="0"/>
              <a:t>) for the same fruit load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HL20F</a:t>
            </a:r>
            <a:r>
              <a:rPr lang="en-US" sz="1600" dirty="0"/>
              <a:t> has a lower %sugar per weight than </a:t>
            </a:r>
            <a:r>
              <a:rPr lang="en-US" sz="1600" u="sng" dirty="0"/>
              <a:t>LL5F</a:t>
            </a:r>
            <a:r>
              <a:rPr lang="en-US" sz="1600" dirty="0"/>
              <a:t> (</a:t>
            </a:r>
            <a:r>
              <a:rPr lang="en-US" sz="1600" i="1" dirty="0"/>
              <a:t>bold</a:t>
            </a:r>
            <a:r>
              <a:rPr lang="en-US" sz="1600" dirty="0"/>
              <a:t> vs </a:t>
            </a:r>
            <a:r>
              <a:rPr lang="en-US" sz="1600" u="sng" dirty="0"/>
              <a:t>dashed</a:t>
            </a:r>
            <a:r>
              <a:rPr lang="en-US" sz="1600" dirty="0"/>
              <a:t> line) for the same growing temperature</a:t>
            </a:r>
            <a:endParaRPr lang="th-TH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92BA0-F7D5-4611-245D-DBF30D35F809}"/>
              </a:ext>
            </a:extLst>
          </p:cNvPr>
          <p:cNvSpPr txBox="1"/>
          <p:nvPr/>
        </p:nvSpPr>
        <p:spPr>
          <a:xfrm>
            <a:off x="12754794" y="7086639"/>
            <a:ext cx="9574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Overall, the order of both sugar content indices (SSC or SS) of mature fruits is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5F,CC &gt; (5F,HH ≥ 20F,CC) &gt; 20F,HH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8D568-C69C-7E19-0766-B4DEA7D726EB}"/>
              </a:ext>
            </a:extLst>
          </p:cNvPr>
          <p:cNvSpPr txBox="1"/>
          <p:nvPr/>
        </p:nvSpPr>
        <p:spPr>
          <a:xfrm>
            <a:off x="304324" y="5376543"/>
            <a:ext cx="7925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∴ Either considering or not considering water content (FW or DW basis, respectively), the conclusion is not change</a:t>
            </a:r>
          </a:p>
          <a:p>
            <a:pPr lvl="1"/>
            <a:r>
              <a:rPr lang="en-US" sz="1600" dirty="0"/>
              <a:t>=&gt; dilution effect may not be the significant cause of the sugar content change due to the change in temperature and fruit loading </a:t>
            </a:r>
          </a:p>
          <a:p>
            <a:pPr lvl="1"/>
            <a:r>
              <a:rPr lang="en-US" sz="1600" dirty="0"/>
              <a:t>=&gt; Is it because the change in relative rate of sugar-related processes?</a:t>
            </a:r>
          </a:p>
          <a:p>
            <a:pPr lvl="1"/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51049-3FC4-21EE-A703-C33C44F44DAB}"/>
              </a:ext>
            </a:extLst>
          </p:cNvPr>
          <p:cNvSpPr txBox="1"/>
          <p:nvPr/>
        </p:nvSpPr>
        <p:spPr>
          <a:xfrm>
            <a:off x="6982503" y="1321812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 (</a:t>
            </a:r>
            <a:r>
              <a:rPr lang="en-US" dirty="0" err="1"/>
              <a:t>gSugar</a:t>
            </a:r>
            <a:r>
              <a:rPr lang="en-US" dirty="0"/>
              <a:t>/100gDW)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2ED7D4-5881-E660-709B-4DD409D0431B}"/>
              </a:ext>
            </a:extLst>
          </p:cNvPr>
          <p:cNvSpPr txBox="1"/>
          <p:nvPr/>
        </p:nvSpPr>
        <p:spPr>
          <a:xfrm>
            <a:off x="419867" y="1325915"/>
            <a:ext cx="22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SSC (</a:t>
            </a:r>
            <a:r>
              <a:rPr lang="en-US" dirty="0" err="1"/>
              <a:t>gSugar</a:t>
            </a:r>
            <a:r>
              <a:rPr lang="en-US" dirty="0"/>
              <a:t>/100gFW)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7A3FE1-2FB3-BC87-C03B-CCE584191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05" t="30408" r="-322" b="27551"/>
          <a:stretch/>
        </p:blipFill>
        <p:spPr>
          <a:xfrm>
            <a:off x="5300314" y="1377673"/>
            <a:ext cx="1129017" cy="27854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9CFE3B-7938-C462-2AA8-E3F211383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563"/>
          <a:stretch/>
        </p:blipFill>
        <p:spPr>
          <a:xfrm>
            <a:off x="304325" y="719408"/>
            <a:ext cx="6693556" cy="4768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99DA6F-BF7F-4B1F-E6D3-699E7CFEA643}"/>
              </a:ext>
            </a:extLst>
          </p:cNvPr>
          <p:cNvSpPr txBox="1"/>
          <p:nvPr/>
        </p:nvSpPr>
        <p:spPr>
          <a:xfrm>
            <a:off x="254069" y="822800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87CBBB-3CD3-5F2B-CBF1-E063D3E6C702}"/>
              </a:ext>
            </a:extLst>
          </p:cNvPr>
          <p:cNvSpPr txBox="1"/>
          <p:nvPr/>
        </p:nvSpPr>
        <p:spPr>
          <a:xfrm>
            <a:off x="12754794" y="5286260"/>
            <a:ext cx="50089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Note that: </a:t>
            </a:r>
          </a:p>
          <a:p>
            <a:r>
              <a:rPr lang="en-US" sz="1600" dirty="0"/>
              <a:t>the output similar to the finding by Gautier et al. (2005) </a:t>
            </a:r>
          </a:p>
          <a:p>
            <a:r>
              <a:rPr lang="en-US" sz="1600" dirty="0"/>
              <a:t>for HL20F (reduced under heating)</a:t>
            </a:r>
          </a:p>
          <a:p>
            <a:r>
              <a:rPr lang="en-US" sz="1600" dirty="0"/>
              <a:t>And the same trend for LL5F (that found increased sugars)</a:t>
            </a:r>
          </a:p>
        </p:txBody>
      </p:sp>
    </p:spTree>
    <p:extLst>
      <p:ext uri="{BB962C8B-B14F-4D97-AF65-F5344CB8AC3E}">
        <p14:creationId xmlns:p14="http://schemas.microsoft.com/office/powerpoint/2010/main" val="16879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23B9-4E33-D72D-E31B-48698177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34B4A8-61B0-217E-4575-928B4A0E2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8852"/>
            <a:ext cx="5937570" cy="3698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C00E4-0D52-8F7B-11A2-1DF58F0E63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83" r="-800"/>
          <a:stretch/>
        </p:blipFill>
        <p:spPr>
          <a:xfrm>
            <a:off x="5937570" y="2398314"/>
            <a:ext cx="6325463" cy="38866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8F148-72AD-D022-F808-65F2F9BC0BDF}"/>
              </a:ext>
            </a:extLst>
          </p:cNvPr>
          <p:cNvSpPr txBox="1"/>
          <p:nvPr/>
        </p:nvSpPr>
        <p:spPr>
          <a:xfrm>
            <a:off x="267767" y="2244425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5a)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8B4AA-7F2E-0753-BB26-99912650805B}"/>
              </a:ext>
            </a:extLst>
          </p:cNvPr>
          <p:cNvSpPr txBox="1"/>
          <p:nvPr/>
        </p:nvSpPr>
        <p:spPr>
          <a:xfrm>
            <a:off x="6243522" y="2171075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5b)</a:t>
            </a:r>
          </a:p>
        </p:txBody>
      </p:sp>
    </p:spTree>
    <p:extLst>
      <p:ext uri="{BB962C8B-B14F-4D97-AF65-F5344CB8AC3E}">
        <p14:creationId xmlns:p14="http://schemas.microsoft.com/office/powerpoint/2010/main" val="6225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ACEFB1-EB9F-F40F-5111-09510161157D}"/>
              </a:ext>
            </a:extLst>
          </p:cNvPr>
          <p:cNvSpPr txBox="1">
            <a:spLocks/>
          </p:cNvSpPr>
          <p:nvPr/>
        </p:nvSpPr>
        <p:spPr>
          <a:xfrm>
            <a:off x="265030" y="225702"/>
            <a:ext cx="1155777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Output 2: Ratio of carbon in sugars or other forms per fruit at maturity (last sampling date)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D76D51-2F0E-61C5-5FA2-3A35E668B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30" y="912684"/>
            <a:ext cx="3278647" cy="5726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865CCC-BC49-B928-68C5-AB4EBBAC9FD6}"/>
              </a:ext>
            </a:extLst>
          </p:cNvPr>
          <p:cNvSpPr txBox="1"/>
          <p:nvPr/>
        </p:nvSpPr>
        <p:spPr>
          <a:xfrm>
            <a:off x="2749099" y="4305004"/>
            <a:ext cx="1450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Csol</a:t>
            </a:r>
            <a:r>
              <a:rPr lang="en-US" sz="1400" dirty="0"/>
              <a:t> (in sugar) (circle)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66FD7-38BD-87E4-F3B6-0BCD3A936694}"/>
              </a:ext>
            </a:extLst>
          </p:cNvPr>
          <p:cNvSpPr txBox="1"/>
          <p:nvPr/>
        </p:nvSpPr>
        <p:spPr>
          <a:xfrm>
            <a:off x="5268933" y="987593"/>
            <a:ext cx="2552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ratio changes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CC vs HH (left vs right)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HL</a:t>
            </a:r>
            <a:r>
              <a:rPr lang="en-US" dirty="0"/>
              <a:t> vs </a:t>
            </a:r>
            <a:r>
              <a:rPr lang="en-US" dirty="0">
                <a:solidFill>
                  <a:srgbClr val="0432FF"/>
                </a:solidFill>
              </a:rPr>
              <a:t>LL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vs </a:t>
            </a:r>
            <a:r>
              <a:rPr lang="en-US" dirty="0">
                <a:solidFill>
                  <a:srgbClr val="0432FF"/>
                </a:solidFill>
              </a:rPr>
              <a:t>blue</a:t>
            </a:r>
            <a:r>
              <a:rPr lang="en-US" dirty="0"/>
              <a:t>) </a:t>
            </a:r>
          </a:p>
          <a:p>
            <a:r>
              <a:rPr lang="en-US" dirty="0"/>
              <a:t>e.g. for </a:t>
            </a:r>
            <a:r>
              <a:rPr lang="en-US" dirty="0" err="1"/>
              <a:t>Csol</a:t>
            </a:r>
            <a:r>
              <a:rPr lang="en-US" dirty="0"/>
              <a:t>  (circle)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A8345C4-CD9F-68C6-60D4-A62B1D7F842B}"/>
              </a:ext>
            </a:extLst>
          </p:cNvPr>
          <p:cNvGraphicFramePr>
            <a:graphicFrameLocks noGrp="1"/>
          </p:cNvGraphicFramePr>
          <p:nvPr/>
        </p:nvGraphicFramePr>
        <p:xfrm>
          <a:off x="8019980" y="1056653"/>
          <a:ext cx="3441551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7183">
                  <a:extLst>
                    <a:ext uri="{9D8B030D-6E8A-4147-A177-3AD203B41FA5}">
                      <a16:colId xmlns:a16="http://schemas.microsoft.com/office/drawing/2014/main" val="1541257956"/>
                    </a:ext>
                  </a:extLst>
                </a:gridCol>
                <a:gridCol w="981734">
                  <a:extLst>
                    <a:ext uri="{9D8B030D-6E8A-4147-A177-3AD203B41FA5}">
                      <a16:colId xmlns:a16="http://schemas.microsoft.com/office/drawing/2014/main" val="2086137049"/>
                    </a:ext>
                  </a:extLst>
                </a:gridCol>
                <a:gridCol w="1312634">
                  <a:extLst>
                    <a:ext uri="{9D8B030D-6E8A-4147-A177-3AD203B41FA5}">
                      <a16:colId xmlns:a16="http://schemas.microsoft.com/office/drawing/2014/main" val="1917457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%</a:t>
                      </a:r>
                      <a:r>
                        <a:rPr lang="en-US" sz="1600" dirty="0" err="1"/>
                        <a:t>Csol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HH (1 and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268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432FF"/>
                          </a:solidFill>
                        </a:rPr>
                        <a:t>LL5F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432FF"/>
                          </a:solidFill>
                        </a:rPr>
                        <a:t>38%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432FF"/>
                          </a:solidFill>
                        </a:rPr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1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HL20F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81892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49C4268-D2DC-3D0B-73AA-FEE0A4708159}"/>
              </a:ext>
            </a:extLst>
          </p:cNvPr>
          <p:cNvSpPr txBox="1"/>
          <p:nvPr/>
        </p:nvSpPr>
        <p:spPr>
          <a:xfrm>
            <a:off x="5268933" y="2430963"/>
            <a:ext cx="6007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It is possible that there is a metabolic shift between these processes as the condition changes 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37DDE70-295C-3F06-5768-2B958B03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699" y="3241969"/>
            <a:ext cx="3016107" cy="30278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5A12B5-5987-E3E6-7A9D-DD04512264E0}"/>
              </a:ext>
            </a:extLst>
          </p:cNvPr>
          <p:cNvSpPr txBox="1"/>
          <p:nvPr/>
        </p:nvSpPr>
        <p:spPr>
          <a:xfrm>
            <a:off x="5105286" y="4217651"/>
            <a:ext cx="43346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/>
              <a:t>Tomato fruit sugar-related processes</a:t>
            </a:r>
            <a:r>
              <a:rPr lang="en-US" dirty="0"/>
              <a:t> 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 carbon/sugar supply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fruit respiration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sugar conversion to starch and non-starch (other compounds e.g. acids, structural compounds)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79C76-0BA4-A53F-F425-083DFC6191B6}"/>
              </a:ext>
            </a:extLst>
          </p:cNvPr>
          <p:cNvSpPr txBox="1"/>
          <p:nvPr/>
        </p:nvSpPr>
        <p:spPr>
          <a:xfrm>
            <a:off x="2749099" y="1670149"/>
            <a:ext cx="21953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Coth</a:t>
            </a:r>
            <a:r>
              <a:rPr lang="en-US" sz="1400" dirty="0"/>
              <a:t> (in other compounds) (cross)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7F5D4E-E757-B60C-9F32-373F7C6422A5}"/>
              </a:ext>
            </a:extLst>
          </p:cNvPr>
          <p:cNvSpPr txBox="1"/>
          <p:nvPr/>
        </p:nvSpPr>
        <p:spPr>
          <a:xfrm>
            <a:off x="2736977" y="5657805"/>
            <a:ext cx="1509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Csta</a:t>
            </a:r>
            <a:r>
              <a:rPr lang="en-US" sz="1400" dirty="0"/>
              <a:t> (in starch) (triangle)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F4684-D91A-C043-65D2-D4838EA1639D}"/>
              </a:ext>
            </a:extLst>
          </p:cNvPr>
          <p:cNvSpPr txBox="1"/>
          <p:nvPr/>
        </p:nvSpPr>
        <p:spPr>
          <a:xfrm>
            <a:off x="108183" y="87198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</a:t>
            </a:r>
          </a:p>
        </p:txBody>
      </p:sp>
    </p:spTree>
    <p:extLst>
      <p:ext uri="{BB962C8B-B14F-4D97-AF65-F5344CB8AC3E}">
        <p14:creationId xmlns:p14="http://schemas.microsoft.com/office/powerpoint/2010/main" val="309968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52432D-5524-1A64-459D-041F2FCD5C79}"/>
              </a:ext>
            </a:extLst>
          </p:cNvPr>
          <p:cNvSpPr txBox="1">
            <a:spLocks/>
          </p:cNvSpPr>
          <p:nvPr/>
        </p:nvSpPr>
        <p:spPr>
          <a:xfrm>
            <a:off x="265030" y="33845"/>
            <a:ext cx="1155777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Output 3: Absolute amount of total carbon and carbon in each form per fruit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C8954-6E3A-770A-A3A3-7A5376F80850}"/>
              </a:ext>
            </a:extLst>
          </p:cNvPr>
          <p:cNvSpPr txBox="1"/>
          <p:nvPr/>
        </p:nvSpPr>
        <p:spPr>
          <a:xfrm>
            <a:off x="6167438" y="927500"/>
            <a:ext cx="653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20F vs 5F under control temperature (CC)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6BC85B-0EDD-26D2-7974-9E55E13B71E0}"/>
              </a:ext>
            </a:extLst>
          </p:cNvPr>
          <p:cNvGrpSpPr/>
          <p:nvPr/>
        </p:nvGrpSpPr>
        <p:grpSpPr>
          <a:xfrm>
            <a:off x="-245542" y="7044488"/>
            <a:ext cx="8518989" cy="2731275"/>
            <a:chOff x="458257" y="1113894"/>
            <a:chExt cx="7071720" cy="22559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4E0980-A700-AF97-6769-EDAACB310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2" t="10532" b="48075"/>
            <a:stretch/>
          </p:blipFill>
          <p:spPr>
            <a:xfrm>
              <a:off x="810805" y="1150554"/>
              <a:ext cx="6719172" cy="178401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375CB8-5C96-B25D-CC9B-BAC2DCAA93A0}"/>
                </a:ext>
              </a:extLst>
            </p:cNvPr>
            <p:cNvSpPr txBox="1"/>
            <p:nvPr/>
          </p:nvSpPr>
          <p:spPr>
            <a:xfrm>
              <a:off x="1869790" y="1113894"/>
              <a:ext cx="1264406" cy="30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High load, 20F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3659A9-65E5-E0AE-BB51-9B7955F7B3F2}"/>
                </a:ext>
              </a:extLst>
            </p:cNvPr>
            <p:cNvSpPr txBox="1"/>
            <p:nvPr/>
          </p:nvSpPr>
          <p:spPr>
            <a:xfrm>
              <a:off x="5084615" y="1132069"/>
              <a:ext cx="1130593" cy="3050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Low load, 5F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225C70-E6FF-056F-B645-264B28C722A8}"/>
                </a:ext>
              </a:extLst>
            </p:cNvPr>
            <p:cNvSpPr txBox="1"/>
            <p:nvPr/>
          </p:nvSpPr>
          <p:spPr>
            <a:xfrm rot="16200000">
              <a:off x="-3687" y="1945610"/>
              <a:ext cx="1179378" cy="255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Carbon (</a:t>
              </a:r>
              <a:r>
                <a:rPr lang="en-US" sz="1400" dirty="0" err="1"/>
                <a:t>gC</a:t>
              </a:r>
              <a:r>
                <a:rPr lang="en-US" sz="1400" dirty="0"/>
                <a:t>/fruit)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02103F-D3FB-C92D-F192-06ABBDF2A0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2" t="88558" b="2194"/>
            <a:stretch/>
          </p:blipFill>
          <p:spPr>
            <a:xfrm>
              <a:off x="810805" y="2971230"/>
              <a:ext cx="6719172" cy="39858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593E94-9EFF-A755-AEC3-39741EEF49AE}"/>
              </a:ext>
            </a:extLst>
          </p:cNvPr>
          <p:cNvSpPr txBox="1"/>
          <p:nvPr/>
        </p:nvSpPr>
        <p:spPr>
          <a:xfrm>
            <a:off x="6182198" y="2323654"/>
            <a:ext cx="3071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9AED"/>
                </a:solidFill>
              </a:rPr>
              <a:t>Blue = Total C = </a:t>
            </a:r>
            <a:r>
              <a:rPr lang="en-US" sz="1600" dirty="0" err="1">
                <a:solidFill>
                  <a:srgbClr val="00B050"/>
                </a:solidFill>
              </a:rPr>
              <a:t>Csyn</a:t>
            </a:r>
            <a:r>
              <a:rPr lang="en-US" sz="1600" dirty="0">
                <a:solidFill>
                  <a:srgbClr val="00B050"/>
                </a:solidFill>
              </a:rPr>
              <a:t> + </a:t>
            </a:r>
            <a:r>
              <a:rPr lang="en-US" sz="1600" dirty="0" err="1">
                <a:solidFill>
                  <a:srgbClr val="F24266"/>
                </a:solidFill>
              </a:rPr>
              <a:t>Csta</a:t>
            </a:r>
            <a:r>
              <a:rPr lang="en-US" sz="1600" dirty="0">
                <a:solidFill>
                  <a:srgbClr val="F24266"/>
                </a:solidFill>
              </a:rPr>
              <a:t> + </a:t>
            </a:r>
            <a:r>
              <a:rPr lang="en-US" sz="1600" dirty="0" err="1"/>
              <a:t>Csol</a:t>
            </a:r>
            <a:r>
              <a:rPr lang="en-US" sz="1600" dirty="0">
                <a:solidFill>
                  <a:srgbClr val="009AED"/>
                </a:solidFill>
              </a:rPr>
              <a:t>,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 = </a:t>
            </a:r>
            <a:r>
              <a:rPr lang="en-US" sz="1600" dirty="0" err="1">
                <a:solidFill>
                  <a:srgbClr val="00B050"/>
                </a:solidFill>
              </a:rPr>
              <a:t>Csyn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</a:p>
          <a:p>
            <a:r>
              <a:rPr lang="en-US" sz="1600" dirty="0">
                <a:solidFill>
                  <a:srgbClr val="F24266"/>
                </a:solidFill>
              </a:rPr>
              <a:t>Red = </a:t>
            </a:r>
            <a:r>
              <a:rPr lang="en-US" sz="1600" dirty="0" err="1">
                <a:solidFill>
                  <a:srgbClr val="F24266"/>
                </a:solidFill>
              </a:rPr>
              <a:t>Csta</a:t>
            </a:r>
            <a:r>
              <a:rPr lang="en-US" sz="1600" dirty="0">
                <a:solidFill>
                  <a:srgbClr val="F24266"/>
                </a:solidFill>
              </a:rPr>
              <a:t>, </a:t>
            </a:r>
          </a:p>
          <a:p>
            <a:r>
              <a:rPr lang="en-US" sz="1600" dirty="0"/>
              <a:t>Black = </a:t>
            </a:r>
            <a:r>
              <a:rPr lang="en-US" sz="1600" dirty="0" err="1"/>
              <a:t>Csol</a:t>
            </a:r>
            <a:endParaRPr lang="en-US" sz="1600" dirty="0">
              <a:solidFill>
                <a:srgbClr val="009AE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022E5-670F-0832-B332-5202D2CE4425}"/>
              </a:ext>
            </a:extLst>
          </p:cNvPr>
          <p:cNvSpPr txBox="1"/>
          <p:nvPr/>
        </p:nvSpPr>
        <p:spPr>
          <a:xfrm>
            <a:off x="161463" y="4243832"/>
            <a:ext cx="71979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AED"/>
                </a:solidFill>
              </a:rPr>
              <a:t>Total C in HL20F is always lower than LL5F (Fig 2a, blue line)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9AED"/>
                </a:solidFill>
              </a:rPr>
              <a:t>Same trend with DW and FW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Physiologically, make sense? </a:t>
            </a:r>
          </a:p>
          <a:p>
            <a:pPr marL="1200150" lvl="2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Due to limited supply</a:t>
            </a:r>
          </a:p>
          <a:p>
            <a:pPr marL="742950" lvl="1" indent="-285750">
              <a:buFontTx/>
              <a:buChar char="-"/>
            </a:pPr>
            <a:endParaRPr lang="en-US" dirty="0">
              <a:solidFill>
                <a:srgbClr val="009AE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FABC6-BA16-760D-190C-9B57EB149A82}"/>
              </a:ext>
            </a:extLst>
          </p:cNvPr>
          <p:cNvSpPr txBox="1"/>
          <p:nvPr/>
        </p:nvSpPr>
        <p:spPr>
          <a:xfrm>
            <a:off x="281056" y="67769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B8643-35C3-C3A9-B767-1578E12CD5D0}"/>
              </a:ext>
            </a:extLst>
          </p:cNvPr>
          <p:cNvSpPr txBox="1"/>
          <p:nvPr/>
        </p:nvSpPr>
        <p:spPr>
          <a:xfrm>
            <a:off x="-245542" y="5528831"/>
            <a:ext cx="6491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dirty="0"/>
              <a:t>What make the most contribution to the changes?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Csol</a:t>
            </a:r>
            <a:r>
              <a:rPr lang="en-US" dirty="0"/>
              <a:t> in HL20F is always lower than that in LL5F (Fig 2a, black line or Fig A) </a:t>
            </a:r>
          </a:p>
          <a:p>
            <a:pPr marL="1200150" lvl="2" indent="-285750">
              <a:buFontTx/>
              <a:buChar char="-"/>
            </a:pP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B3F852-2B61-306F-BC44-65F7DBB89219}"/>
              </a:ext>
            </a:extLst>
          </p:cNvPr>
          <p:cNvSpPr txBox="1"/>
          <p:nvPr/>
        </p:nvSpPr>
        <p:spPr>
          <a:xfrm>
            <a:off x="6471834" y="4203173"/>
            <a:ext cx="5553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Mechanistically, why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Csol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decreases under HL condition?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0A5A78-2315-9A30-9FAE-89327281A60A}"/>
              </a:ext>
            </a:extLst>
          </p:cNvPr>
          <p:cNvSpPr txBox="1"/>
          <p:nvPr/>
        </p:nvSpPr>
        <p:spPr>
          <a:xfrm>
            <a:off x="6652755" y="4573300"/>
            <a:ext cx="51673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 it because more sugars get respired under HL20F? – Qa.1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 sugars are formed less – Qa.2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 more sugars get converted under HL20F?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To starch – Qa.3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Or to other compounds – Qa.4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EEA1839-7FF9-BDA9-D9B5-1FAFD5AC5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547" y="867088"/>
            <a:ext cx="4946600" cy="30936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313E2D2-E29C-82EA-DC8E-AF05DC3B004B}"/>
              </a:ext>
            </a:extLst>
          </p:cNvPr>
          <p:cNvSpPr txBox="1"/>
          <p:nvPr/>
        </p:nvSpPr>
        <p:spPr>
          <a:xfrm rot="16200000">
            <a:off x="122713" y="1807947"/>
            <a:ext cx="1427891" cy="307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Carbon (</a:t>
            </a:r>
            <a:r>
              <a:rPr lang="en-US" sz="1400" dirty="0" err="1"/>
              <a:t>gC</a:t>
            </a:r>
            <a:r>
              <a:rPr lang="en-US" sz="1400" dirty="0"/>
              <a:t>/fruit)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123871-E02B-460D-EE12-C27F4B1F17DC}"/>
              </a:ext>
            </a:extLst>
          </p:cNvPr>
          <p:cNvSpPr txBox="1"/>
          <p:nvPr/>
        </p:nvSpPr>
        <p:spPr>
          <a:xfrm>
            <a:off x="6297365" y="1523760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_______ High load, 20F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0F2AFE-970B-059A-4134-A019D9850C61}"/>
              </a:ext>
            </a:extLst>
          </p:cNvPr>
          <p:cNvSpPr txBox="1"/>
          <p:nvPr/>
        </p:nvSpPr>
        <p:spPr>
          <a:xfrm>
            <a:off x="6254853" y="1899727"/>
            <a:ext cx="2027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------------ Low load, 5F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CA413C-BEBE-DC45-6DF4-15952CA803FF}"/>
              </a:ext>
            </a:extLst>
          </p:cNvPr>
          <p:cNvSpPr txBox="1"/>
          <p:nvPr/>
        </p:nvSpPr>
        <p:spPr>
          <a:xfrm>
            <a:off x="1271717" y="95217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FAFED-04F5-DE7B-270F-A851B8DF6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65" y="200694"/>
            <a:ext cx="11958998" cy="566208"/>
          </a:xfrm>
        </p:spPr>
        <p:txBody>
          <a:bodyPr>
            <a:noAutofit/>
          </a:bodyPr>
          <a:lstStyle/>
          <a:p>
            <a:r>
              <a:rPr lang="en-US" sz="2400" dirty="0"/>
              <a:t>Why should we focus on temperature and fruit load effect on fruit sugar contents?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7A662-8E8F-122B-BE24-346221DA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E4CB7-CB13-4810-BF18-BE31AFC64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AED4CA-19EB-9ADC-B544-DE6D1E771639}"/>
              </a:ext>
            </a:extLst>
          </p:cNvPr>
          <p:cNvSpPr txBox="1"/>
          <p:nvPr/>
        </p:nvSpPr>
        <p:spPr>
          <a:xfrm>
            <a:off x="402924" y="766902"/>
            <a:ext cx="458708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Why fruit sugars?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– Importance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of sugars to fruit and us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Fruit quality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Provide sweetness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Precursors for other quality-related compounds such as organic acids, amino acids, and antioxidant (</a:t>
            </a:r>
            <a:r>
              <a:rPr lang="en-US" dirty="0" err="1">
                <a:solidFill>
                  <a:prstClr val="black"/>
                </a:solidFill>
              </a:rPr>
              <a:t>Malundo</a:t>
            </a:r>
            <a:r>
              <a:rPr lang="en-US" dirty="0">
                <a:solidFill>
                  <a:prstClr val="black"/>
                </a:solidFill>
              </a:rPr>
              <a:t> et al., 1995)</a:t>
            </a:r>
            <a:r>
              <a:rPr lang="en-GB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An increase in hexose levels enhances the aromatic intensity (Baldwin et al., 1998)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Fruit yield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Generate turgor pressure to promote fruit cell expansion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Signal molecules to control fruit development and metabolism (Kanayama, Y., 2017). </a:t>
            </a:r>
          </a:p>
        </p:txBody>
      </p:sp>
      <p:pic>
        <p:nvPicPr>
          <p:cNvPr id="10" name="Picture 8" descr="Carbohydrate metabolism in developing tomato fruit. Sucrose may be... |  Download Scientific Diagram">
            <a:extLst>
              <a:ext uri="{FF2B5EF4-FFF2-40B4-BE49-F238E27FC236}">
                <a16:creationId xmlns:a16="http://schemas.microsoft.com/office/drawing/2014/main" id="{B14574F9-2CD6-0AC5-0C87-5C018FDC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290" y="735758"/>
            <a:ext cx="4385620" cy="575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8B621B5-AD6E-91F9-7CA8-6CD45C9790FD}"/>
              </a:ext>
            </a:extLst>
          </p:cNvPr>
          <p:cNvGrpSpPr/>
          <p:nvPr/>
        </p:nvGrpSpPr>
        <p:grpSpPr>
          <a:xfrm>
            <a:off x="5303520" y="636036"/>
            <a:ext cx="6227336" cy="5585928"/>
            <a:chOff x="5900436" y="945573"/>
            <a:chExt cx="5630419" cy="5045304"/>
          </a:xfrm>
        </p:grpSpPr>
        <p:pic>
          <p:nvPicPr>
            <p:cNvPr id="9218" name="Picture 2" descr="Frontiers | Tomato Fruit Development and Metabolism">
              <a:extLst>
                <a:ext uri="{FF2B5EF4-FFF2-40B4-BE49-F238E27FC236}">
                  <a16:creationId xmlns:a16="http://schemas.microsoft.com/office/drawing/2014/main" id="{54140AF6-D7D2-FEA1-71F1-877ED6F53D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0436" y="945573"/>
              <a:ext cx="5630419" cy="504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A8CABA8F-ADD0-ECCD-0B49-BCE8F86C31BC}"/>
                </a:ext>
              </a:extLst>
            </p:cNvPr>
            <p:cNvSpPr/>
            <p:nvPr/>
          </p:nvSpPr>
          <p:spPr>
            <a:xfrm>
              <a:off x="7308779" y="1393372"/>
              <a:ext cx="2020278" cy="582610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D670245A-1C15-0E36-47C5-C0ABB70BB233}"/>
                </a:ext>
              </a:extLst>
            </p:cNvPr>
            <p:cNvSpPr/>
            <p:nvPr/>
          </p:nvSpPr>
          <p:spPr>
            <a:xfrm>
              <a:off x="6925015" y="1684677"/>
              <a:ext cx="487073" cy="20743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FB44B315-17DF-2C7A-F35F-21AA5D966D0D}"/>
                </a:ext>
              </a:extLst>
            </p:cNvPr>
            <p:cNvSpPr/>
            <p:nvPr/>
          </p:nvSpPr>
          <p:spPr>
            <a:xfrm>
              <a:off x="7727154" y="3969110"/>
              <a:ext cx="487073" cy="20743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64CCAF1-7380-12A6-76DD-D0BCC665A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632" y="3512826"/>
            <a:ext cx="2187149" cy="23876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8E2105-013C-5CDE-2A49-5053C1135F5C}"/>
              </a:ext>
            </a:extLst>
          </p:cNvPr>
          <p:cNvSpPr txBox="1"/>
          <p:nvPr/>
        </p:nvSpPr>
        <p:spPr>
          <a:xfrm>
            <a:off x="7862611" y="682450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Fructose 25%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Glucose 22%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Sucrose 1%</a:t>
            </a:r>
          </a:p>
        </p:txBody>
      </p:sp>
    </p:spTree>
    <p:extLst>
      <p:ext uri="{BB962C8B-B14F-4D97-AF65-F5344CB8AC3E}">
        <p14:creationId xmlns:p14="http://schemas.microsoft.com/office/powerpoint/2010/main" val="28513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4D72A2-8260-1295-C97D-A35D753795D6}"/>
              </a:ext>
            </a:extLst>
          </p:cNvPr>
          <p:cNvSpPr txBox="1"/>
          <p:nvPr/>
        </p:nvSpPr>
        <p:spPr>
          <a:xfrm>
            <a:off x="152610" y="3284189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Qa.2: sugars are formed more in LL5F 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look at </a:t>
            </a:r>
            <a:r>
              <a:rPr lang="en-US" sz="1600" dirty="0" err="1"/>
              <a:t>dCsup</a:t>
            </a:r>
            <a:r>
              <a:rPr lang="en-US" sz="1600" dirty="0"/>
              <a:t>/dt</a:t>
            </a:r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r>
              <a:rPr lang="en-US" sz="1600" dirty="0"/>
              <a:t>Already seen that </a:t>
            </a:r>
            <a:r>
              <a:rPr lang="en-US" sz="1600" dirty="0" err="1"/>
              <a:t>dCresp</a:t>
            </a:r>
            <a:r>
              <a:rPr lang="en-US" sz="1600" dirty="0"/>
              <a:t>/dt in HL20F is lower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Does it also has a lower </a:t>
            </a:r>
            <a:r>
              <a:rPr lang="en-US" sz="1600" dirty="0" err="1"/>
              <a:t>dDW</a:t>
            </a:r>
            <a:r>
              <a:rPr lang="en-US" sz="1600" dirty="0"/>
              <a:t>/dt?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Fig 3b, found that </a:t>
            </a:r>
            <a:r>
              <a:rPr lang="en-US" sz="1600" dirty="0" err="1"/>
              <a:t>dDW</a:t>
            </a:r>
            <a:r>
              <a:rPr lang="en-US" sz="1600" dirty="0"/>
              <a:t>/dt is lower in HL20F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1BD9E7-FEB5-F151-CEE8-46EDAE81667E}"/>
              </a:ext>
            </a:extLst>
          </p:cNvPr>
          <p:cNvGrpSpPr/>
          <p:nvPr/>
        </p:nvGrpSpPr>
        <p:grpSpPr>
          <a:xfrm>
            <a:off x="6436005" y="3677714"/>
            <a:ext cx="4919252" cy="3027449"/>
            <a:chOff x="6167438" y="243787"/>
            <a:chExt cx="4919252" cy="302744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E72AD-FF0B-5D02-31D6-1C53A5956418}"/>
                </a:ext>
              </a:extLst>
            </p:cNvPr>
            <p:cNvSpPr txBox="1"/>
            <p:nvPr/>
          </p:nvSpPr>
          <p:spPr>
            <a:xfrm>
              <a:off x="6167438" y="243787"/>
              <a:ext cx="39774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Fig 8b: dry weight growth rate - </a:t>
              </a:r>
              <a:r>
                <a:rPr lang="en-US" sz="1600" dirty="0" err="1"/>
                <a:t>dDW</a:t>
              </a:r>
              <a:r>
                <a:rPr lang="en-US" sz="1600" dirty="0"/>
                <a:t>/dt (g/h)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E94F0A-E58B-23BE-016D-626CF46FE42B}"/>
                </a:ext>
              </a:extLst>
            </p:cNvPr>
            <p:cNvGrpSpPr/>
            <p:nvPr/>
          </p:nvGrpSpPr>
          <p:grpSpPr>
            <a:xfrm>
              <a:off x="6167438" y="611152"/>
              <a:ext cx="4919252" cy="2660084"/>
              <a:chOff x="6167438" y="611152"/>
              <a:chExt cx="5678056" cy="311607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3F6FE7-F2AA-1CF4-1B3C-B92094416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654"/>
              <a:stretch/>
            </p:blipFill>
            <p:spPr>
              <a:xfrm>
                <a:off x="6167438" y="611152"/>
                <a:ext cx="5678056" cy="3116078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E4BECA-057A-8DC5-D5C7-BFCCE34D7D22}"/>
                  </a:ext>
                </a:extLst>
              </p:cNvPr>
              <p:cNvSpPr txBox="1"/>
              <p:nvPr/>
            </p:nvSpPr>
            <p:spPr>
              <a:xfrm>
                <a:off x="8287657" y="1618143"/>
                <a:ext cx="562852" cy="396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20F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892C19-B8D5-BC6B-024C-DB998CD7AA31}"/>
                  </a:ext>
                </a:extLst>
              </p:cNvPr>
              <p:cNvSpPr txBox="1"/>
              <p:nvPr/>
            </p:nvSpPr>
            <p:spPr>
              <a:xfrm>
                <a:off x="9578115" y="1076750"/>
                <a:ext cx="442584" cy="396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5F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FC4376-C234-E394-6023-D09BD50B4A9C}"/>
              </a:ext>
            </a:extLst>
          </p:cNvPr>
          <p:cNvSpPr txBox="1"/>
          <p:nvPr/>
        </p:nvSpPr>
        <p:spPr>
          <a:xfrm>
            <a:off x="4409899" y="149345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280E8-2A85-3B45-62EF-9810E4BF8080}"/>
                  </a:ext>
                </a:extLst>
              </p:cNvPr>
              <p:cNvSpPr txBox="1"/>
              <p:nvPr/>
            </p:nvSpPr>
            <p:spPr>
              <a:xfrm>
                <a:off x="762486" y="1405954"/>
                <a:ext cx="3337132" cy="536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resp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=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g</m:t>
                          </m:r>
                        </m:sub>
                      </m:sSub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dDW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+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m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DW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−20)/10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Palatino" pitchFamily="2" charset="77"/>
                  <a:ea typeface="Palatin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280E8-2A85-3B45-62EF-9810E4B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86" y="1405954"/>
                <a:ext cx="3337132" cy="536172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C81F76C-C5D5-6F34-0DBE-603A1EF75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5" y="3822244"/>
            <a:ext cx="43307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8B897-1171-1B66-0513-B430041824D3}"/>
              </a:ext>
            </a:extLst>
          </p:cNvPr>
          <p:cNvSpPr txBox="1"/>
          <p:nvPr/>
        </p:nvSpPr>
        <p:spPr>
          <a:xfrm>
            <a:off x="163749" y="264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Why </a:t>
            </a:r>
            <a:r>
              <a:rPr lang="en-US" dirty="0" err="1">
                <a:latin typeface="+mj-lt"/>
              </a:rPr>
              <a:t>Csol</a:t>
            </a:r>
            <a:r>
              <a:rPr lang="en-US" dirty="0">
                <a:latin typeface="+mj-lt"/>
              </a:rPr>
              <a:t> decreases under HL20F condition?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E12716-AEB9-56B2-8A1F-1800A7D31B44}"/>
              </a:ext>
            </a:extLst>
          </p:cNvPr>
          <p:cNvSpPr txBox="1"/>
          <p:nvPr/>
        </p:nvSpPr>
        <p:spPr>
          <a:xfrm>
            <a:off x="327498" y="860952"/>
            <a:ext cx="5768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Qa.1: higher respiration rate under HL20F = reduce more sugars</a:t>
            </a:r>
          </a:p>
          <a:p>
            <a:pPr marL="742950" lvl="3" indent="-285750">
              <a:buFontTx/>
              <a:buChar char="-"/>
            </a:pPr>
            <a:r>
              <a:rPr lang="en-US" sz="1600" dirty="0"/>
              <a:t>look at </a:t>
            </a:r>
            <a:r>
              <a:rPr lang="en-US" sz="1600" dirty="0" err="1"/>
              <a:t>dCresp</a:t>
            </a:r>
            <a:r>
              <a:rPr lang="en-US" sz="1600" dirty="0"/>
              <a:t>/dt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D9BF78-4940-CA26-E37D-6ACD5DC7C99C}"/>
              </a:ext>
            </a:extLst>
          </p:cNvPr>
          <p:cNvGrpSpPr/>
          <p:nvPr/>
        </p:nvGrpSpPr>
        <p:grpSpPr>
          <a:xfrm>
            <a:off x="6381032" y="577825"/>
            <a:ext cx="5218970" cy="3007326"/>
            <a:chOff x="5972842" y="4130868"/>
            <a:chExt cx="7065829" cy="385987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24F3504-3EA3-9316-9A8E-31393738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1182"/>
            <a:stretch/>
          </p:blipFill>
          <p:spPr>
            <a:xfrm>
              <a:off x="5972842" y="4130868"/>
              <a:ext cx="7065829" cy="385987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64FB6-DF14-FB22-79C0-CEB764B2DF2A}"/>
                </a:ext>
              </a:extLst>
            </p:cNvPr>
            <p:cNvSpPr txBox="1"/>
            <p:nvPr/>
          </p:nvSpPr>
          <p:spPr>
            <a:xfrm>
              <a:off x="10628125" y="581782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20F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BC5B34-C1C4-28D9-0B98-364F66FCB231}"/>
                </a:ext>
              </a:extLst>
            </p:cNvPr>
            <p:cNvSpPr txBox="1"/>
            <p:nvPr/>
          </p:nvSpPr>
          <p:spPr>
            <a:xfrm>
              <a:off x="10191597" y="467425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5F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61CF0A7C-32B4-B63B-EAB0-9C1B45503805}"/>
              </a:ext>
            </a:extLst>
          </p:cNvPr>
          <p:cNvSpPr txBox="1"/>
          <p:nvPr/>
        </p:nvSpPr>
        <p:spPr>
          <a:xfrm>
            <a:off x="327498" y="2081648"/>
            <a:ext cx="527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Aa.1: HL20F actually has a lower respiration rate ❌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1A854-B3AD-672D-5AB6-46F1D49EDC25}"/>
              </a:ext>
            </a:extLst>
          </p:cNvPr>
          <p:cNvSpPr txBox="1"/>
          <p:nvPr/>
        </p:nvSpPr>
        <p:spPr>
          <a:xfrm>
            <a:off x="497873" y="5430241"/>
            <a:ext cx="564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Aa.2: </a:t>
            </a:r>
            <a:r>
              <a:rPr lang="en-US" dirty="0" err="1"/>
              <a:t>dCsup</a:t>
            </a:r>
            <a:r>
              <a:rPr lang="en-US" dirty="0"/>
              <a:t>/dt is higher in LL5F, compared to HL20F </a:t>
            </a:r>
            <a:r>
              <a:rPr lang="en-US" dirty="0">
                <a:solidFill>
                  <a:schemeClr val="accent1"/>
                </a:solidFill>
              </a:rPr>
              <a:t>✅</a:t>
            </a:r>
          </a:p>
          <a:p>
            <a:r>
              <a:rPr lang="en-US" dirty="0"/>
              <a:t>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D39041-1497-D709-2A88-50C1E48A3D45}"/>
              </a:ext>
            </a:extLst>
          </p:cNvPr>
          <p:cNvSpPr txBox="1"/>
          <p:nvPr/>
        </p:nvSpPr>
        <p:spPr>
          <a:xfrm>
            <a:off x="6381032" y="208493"/>
            <a:ext cx="251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 8a: respiration rate (g/h)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90EF42-7D78-69CF-9811-1B69769531F4}"/>
                  </a:ext>
                </a:extLst>
              </p:cNvPr>
              <p:cNvSpPr txBox="1"/>
              <p:nvPr/>
            </p:nvSpPr>
            <p:spPr>
              <a:xfrm>
                <a:off x="6878283" y="485262"/>
                <a:ext cx="3337132" cy="536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resp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=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g</m:t>
                          </m:r>
                        </m:sub>
                      </m:sSub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dDW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+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m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DW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−20)/10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Palatino" pitchFamily="2" charset="77"/>
                  <a:ea typeface="Palatin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90EF42-7D78-69CF-9811-1B6976953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283" y="485262"/>
                <a:ext cx="3337132" cy="536172"/>
              </a:xfrm>
              <a:prstGeom prst="rect">
                <a:avLst/>
              </a:prstGeom>
              <a:blipFill>
                <a:blip r:embed="rId6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9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A7214-895F-67BD-F37F-281579C5F5F5}"/>
              </a:ext>
            </a:extLst>
          </p:cNvPr>
          <p:cNvSpPr txBox="1"/>
          <p:nvPr/>
        </p:nvSpPr>
        <p:spPr>
          <a:xfrm>
            <a:off x="336242" y="3331534"/>
            <a:ext cx="6304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Qa.4: higher net sugars-to-others conversion under HL20F - look at k1 </a:t>
            </a:r>
          </a:p>
          <a:p>
            <a:pPr marL="0"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96E4D-E117-5741-2D8D-4065EDAF806C}"/>
              </a:ext>
            </a:extLst>
          </p:cNvPr>
          <p:cNvSpPr txBox="1"/>
          <p:nvPr/>
        </p:nvSpPr>
        <p:spPr>
          <a:xfrm>
            <a:off x="2715435" y="3670089"/>
            <a:ext cx="43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higher k</a:t>
            </a:r>
            <a:r>
              <a:rPr lang="en-US" sz="1600" baseline="-25000" dirty="0"/>
              <a:t>1</a:t>
            </a:r>
            <a:r>
              <a:rPr lang="en-US" sz="1600" dirty="0"/>
              <a:t> = higher net sugar-to-other conversion</a:t>
            </a:r>
          </a:p>
          <a:p>
            <a:r>
              <a:rPr lang="en-US" sz="1600" dirty="0"/>
              <a:t>- Only support for early period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1C9C490-BA29-8FA3-10B1-45949E7C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36242" y="3792008"/>
            <a:ext cx="2379193" cy="1833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C3C9E-5756-9166-7F04-4F9242D02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1" r="10135"/>
          <a:stretch/>
        </p:blipFill>
        <p:spPr>
          <a:xfrm>
            <a:off x="2954861" y="4254864"/>
            <a:ext cx="4069994" cy="249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F2C95-05C2-56BB-AF01-BA3A5EB7B849}"/>
              </a:ext>
            </a:extLst>
          </p:cNvPr>
          <p:cNvSpPr txBox="1"/>
          <p:nvPr/>
        </p:nvSpPr>
        <p:spPr>
          <a:xfrm>
            <a:off x="4133915" y="5162131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4F4AD-A5F9-0FC4-6E9E-E411DE116AF2}"/>
              </a:ext>
            </a:extLst>
          </p:cNvPr>
          <p:cNvSpPr txBox="1"/>
          <p:nvPr/>
        </p:nvSpPr>
        <p:spPr>
          <a:xfrm>
            <a:off x="3807716" y="4262735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CC05A-1EEE-FA4A-A293-073F744F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11" y="4143370"/>
            <a:ext cx="4350551" cy="27146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9D3EA-C5AC-2EED-4442-441CFF0A2958}"/>
              </a:ext>
            </a:extLst>
          </p:cNvPr>
          <p:cNvSpPr txBox="1"/>
          <p:nvPr/>
        </p:nvSpPr>
        <p:spPr>
          <a:xfrm>
            <a:off x="7267423" y="3670089"/>
            <a:ext cx="4400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More importantly, </a:t>
            </a:r>
            <a:r>
              <a:rPr lang="en-US" sz="1600" dirty="0" err="1"/>
              <a:t>Coth</a:t>
            </a:r>
            <a:r>
              <a:rPr lang="en-US" sz="1600" dirty="0"/>
              <a:t> in HL20F is actually lower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082CA-5B38-292C-EB69-CCCA2CEF2B53}"/>
              </a:ext>
            </a:extLst>
          </p:cNvPr>
          <p:cNvSpPr txBox="1"/>
          <p:nvPr/>
        </p:nvSpPr>
        <p:spPr>
          <a:xfrm>
            <a:off x="9643758" y="449947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AF35B-FAB9-E5E9-18D8-AF3760288699}"/>
              </a:ext>
            </a:extLst>
          </p:cNvPr>
          <p:cNvSpPr txBox="1"/>
          <p:nvPr/>
        </p:nvSpPr>
        <p:spPr>
          <a:xfrm>
            <a:off x="10171645" y="4992854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756-B9AF-3F01-3424-6E916A45E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9" t="54352" r="48189" b="-6825"/>
          <a:stretch/>
        </p:blipFill>
        <p:spPr>
          <a:xfrm>
            <a:off x="659845" y="5625589"/>
            <a:ext cx="1731985" cy="699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4764D1-1015-7136-A0BF-268FC92C02E7}"/>
              </a:ext>
            </a:extLst>
          </p:cNvPr>
          <p:cNvSpPr txBox="1"/>
          <p:nvPr/>
        </p:nvSpPr>
        <p:spPr>
          <a:xfrm>
            <a:off x="186021" y="201108"/>
            <a:ext cx="6226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Qa.3: higher net sugars-to-starch conversion under HL20F - look at k3 </a:t>
            </a:r>
          </a:p>
          <a:p>
            <a:pPr marL="0" lvl="2"/>
            <a:endParaRPr lang="en-US" sz="160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D8A894BE-0FA7-593B-B198-47C14ED7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23013" y="625595"/>
            <a:ext cx="2379193" cy="1833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E5D39-3B64-F433-8EA4-7A9D3AA6D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43" r="9508"/>
          <a:stretch/>
        </p:blipFill>
        <p:spPr>
          <a:xfrm>
            <a:off x="2737177" y="1003542"/>
            <a:ext cx="3564197" cy="2143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82FA3B-4C1E-D4D8-A7C0-0851F4068D8A}"/>
              </a:ext>
            </a:extLst>
          </p:cNvPr>
          <p:cNvSpPr txBox="1"/>
          <p:nvPr/>
        </p:nvSpPr>
        <p:spPr>
          <a:xfrm>
            <a:off x="3456596" y="1124371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FAFFB1-30F2-DD72-1155-2FF501800362}"/>
              </a:ext>
            </a:extLst>
          </p:cNvPr>
          <p:cNvSpPr txBox="1"/>
          <p:nvPr/>
        </p:nvSpPr>
        <p:spPr>
          <a:xfrm>
            <a:off x="3299053" y="1664868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5F0A25-E941-B9DC-9817-724F6F793269}"/>
              </a:ext>
            </a:extLst>
          </p:cNvPr>
          <p:cNvSpPr txBox="1"/>
          <p:nvPr/>
        </p:nvSpPr>
        <p:spPr>
          <a:xfrm>
            <a:off x="2842382" y="441805"/>
            <a:ext cx="43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Lower k</a:t>
            </a:r>
            <a:r>
              <a:rPr lang="en-US" sz="1600" baseline="-25000" dirty="0"/>
              <a:t>3</a:t>
            </a:r>
            <a:r>
              <a:rPr lang="en-US" sz="1600" dirty="0"/>
              <a:t> = higher net sugar-to-starch conversion</a:t>
            </a:r>
          </a:p>
          <a:p>
            <a:r>
              <a:rPr lang="en-US" sz="1600" dirty="0"/>
              <a:t>- Only support for early period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F94824-9DCB-1CEF-865F-4516FE6DF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11"/>
          <a:stretch/>
        </p:blipFill>
        <p:spPr>
          <a:xfrm>
            <a:off x="7271999" y="475221"/>
            <a:ext cx="4603104" cy="286793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E348AC-F764-04DD-8E39-04EF3AF20532}"/>
              </a:ext>
            </a:extLst>
          </p:cNvPr>
          <p:cNvSpPr txBox="1"/>
          <p:nvPr/>
        </p:nvSpPr>
        <p:spPr>
          <a:xfrm>
            <a:off x="7433493" y="222435"/>
            <a:ext cx="435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More importantly, </a:t>
            </a:r>
            <a:r>
              <a:rPr lang="en-US" sz="1600" dirty="0" err="1"/>
              <a:t>Csta</a:t>
            </a:r>
            <a:r>
              <a:rPr lang="en-US" sz="1600" dirty="0"/>
              <a:t> in HL20F is actually lower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C7B9B8-1DAE-7A8C-5F9A-F2D4A84455B4}"/>
              </a:ext>
            </a:extLst>
          </p:cNvPr>
          <p:cNvSpPr txBox="1"/>
          <p:nvPr/>
        </p:nvSpPr>
        <p:spPr>
          <a:xfrm>
            <a:off x="8907792" y="922428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4F3F80-B546-653D-0AE4-C5DB55F67EF5}"/>
              </a:ext>
            </a:extLst>
          </p:cNvPr>
          <p:cNvSpPr txBox="1"/>
          <p:nvPr/>
        </p:nvSpPr>
        <p:spPr>
          <a:xfrm>
            <a:off x="9232479" y="1415808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7F56D-AC86-C08B-E70D-649F676631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91" b="39162"/>
          <a:stretch/>
        </p:blipFill>
        <p:spPr>
          <a:xfrm>
            <a:off x="370531" y="2459175"/>
            <a:ext cx="2363232" cy="6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1" grpId="0"/>
      <p:bldP spid="12" grpId="0"/>
      <p:bldP spid="13" grpId="0"/>
      <p:bldP spid="21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44E8-9B19-AD0E-21F3-1A504806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411395"/>
            <a:ext cx="10515600" cy="418646"/>
          </a:xfrm>
        </p:spPr>
        <p:txBody>
          <a:bodyPr>
            <a:noAutofit/>
          </a:bodyPr>
          <a:lstStyle/>
          <a:p>
            <a:r>
              <a:rPr lang="en-US" sz="2800" dirty="0"/>
              <a:t>In summary, Why </a:t>
            </a:r>
            <a:r>
              <a:rPr lang="en-US" sz="2800" dirty="0" err="1"/>
              <a:t>Csol</a:t>
            </a:r>
            <a:r>
              <a:rPr lang="en-US" sz="2800" dirty="0"/>
              <a:t> decreases under HL20F condition?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8AF77-56DF-7D56-7A52-A450A0BCC0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6943" y="970384"/>
            <a:ext cx="5590495" cy="480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Likely answer: Aa.2 sugars are formed less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Since a lower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dCsup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/dt (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Csupply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rate = Sugar supply rate) found in HL20F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(Assuming they begin with the same level of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Csup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Similar to what suggested by Gautier et al. (2005) – although for the difference comparison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Not because more sugars get respired under HL20F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C00000"/>
                </a:solidFill>
              </a:rPr>
              <a:t>Since a lower respiration rate found in HL20F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Nor more sugars get converted under HL20F?</a:t>
            </a: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C00000"/>
                </a:solidFill>
              </a:rPr>
              <a:t>To starch </a:t>
            </a:r>
          </a:p>
          <a:p>
            <a:pPr marL="1200150" lvl="2" indent="-285750">
              <a:buFontTx/>
              <a:buChar char="-"/>
            </a:pPr>
            <a:r>
              <a:rPr lang="en-US" sz="1200" dirty="0">
                <a:solidFill>
                  <a:srgbClr val="C00000"/>
                </a:solidFill>
              </a:rPr>
              <a:t>starch-to-sugars rate constant (k3) only differ at the beginning, and overall, does not cause a higher </a:t>
            </a:r>
            <a:r>
              <a:rPr lang="en-US" sz="1200" dirty="0" err="1">
                <a:solidFill>
                  <a:srgbClr val="C00000"/>
                </a:solidFill>
              </a:rPr>
              <a:t>Csta</a:t>
            </a:r>
            <a:r>
              <a:rPr lang="en-US" sz="1200" dirty="0">
                <a:solidFill>
                  <a:srgbClr val="C00000"/>
                </a:solidFill>
              </a:rPr>
              <a:t> in HL20F</a:t>
            </a:r>
          </a:p>
          <a:p>
            <a:pPr marL="742950" lvl="1" indent="-285750">
              <a:buFontTx/>
              <a:buChar char="-"/>
            </a:pPr>
            <a:r>
              <a:rPr lang="en-US" sz="1800" dirty="0">
                <a:solidFill>
                  <a:srgbClr val="C00000"/>
                </a:solidFill>
              </a:rPr>
              <a:t>To other compounds </a:t>
            </a:r>
          </a:p>
          <a:p>
            <a:pPr marL="1200150" lvl="2" indent="-285750">
              <a:buFontTx/>
              <a:buChar char="-"/>
            </a:pPr>
            <a:r>
              <a:rPr lang="en-US" sz="1200" dirty="0">
                <a:solidFill>
                  <a:srgbClr val="C00000"/>
                </a:solidFill>
              </a:rPr>
              <a:t>sugars-to-others rate constant (k1) only differ at the beginning, and overall, does not cause a higher </a:t>
            </a:r>
            <a:r>
              <a:rPr lang="en-US" sz="1200" dirty="0" err="1">
                <a:solidFill>
                  <a:srgbClr val="C00000"/>
                </a:solidFill>
              </a:rPr>
              <a:t>Coth</a:t>
            </a:r>
            <a:r>
              <a:rPr lang="en-US" sz="1200" dirty="0">
                <a:solidFill>
                  <a:srgbClr val="C00000"/>
                </a:solidFill>
              </a:rPr>
              <a:t> in HL20F</a:t>
            </a:r>
          </a:p>
          <a:p>
            <a:pPr marL="742950" lvl="1" indent="-285750">
              <a:buFontTx/>
              <a:buChar char="-"/>
            </a:pP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C6075-D6C7-DAA7-176C-BF6CD2D5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/>
          <a:stretch/>
        </p:blipFill>
        <p:spPr>
          <a:xfrm>
            <a:off x="6402770" y="2945987"/>
            <a:ext cx="5590495" cy="3144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5DFFA-55A2-5112-DD66-2C215389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r="31061"/>
          <a:stretch/>
        </p:blipFill>
        <p:spPr>
          <a:xfrm>
            <a:off x="6571829" y="2564987"/>
            <a:ext cx="2985530" cy="76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92580-EC85-63DC-DA28-6D53CE0A5FCB}"/>
              </a:ext>
            </a:extLst>
          </p:cNvPr>
          <p:cNvSpPr txBox="1"/>
          <p:nvPr/>
        </p:nvSpPr>
        <p:spPr>
          <a:xfrm>
            <a:off x="9198017" y="327556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LL5F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6DAA0-CC30-0250-1566-95369129AD68}"/>
              </a:ext>
            </a:extLst>
          </p:cNvPr>
          <p:cNvSpPr txBox="1"/>
          <p:nvPr/>
        </p:nvSpPr>
        <p:spPr>
          <a:xfrm>
            <a:off x="10375559" y="412822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HL20F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14D72-FC49-1A69-BEDE-0E2C57AC5A93}"/>
              </a:ext>
            </a:extLst>
          </p:cNvPr>
          <p:cNvSpPr txBox="1"/>
          <p:nvPr/>
        </p:nvSpPr>
        <p:spPr>
          <a:xfrm>
            <a:off x="6571829" y="2227199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Fig 8b: carbon supply rate (g/h)</a:t>
            </a:r>
          </a:p>
        </p:txBody>
      </p:sp>
    </p:spTree>
    <p:extLst>
      <p:ext uri="{BB962C8B-B14F-4D97-AF65-F5344CB8AC3E}">
        <p14:creationId xmlns:p14="http://schemas.microsoft.com/office/powerpoint/2010/main" val="2619258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35312-6BDB-7353-15F2-6A993C34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78FB5C-9BF2-552E-C702-9694C4570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/>
          <a:stretch/>
        </p:blipFill>
        <p:spPr>
          <a:xfrm>
            <a:off x="5929029" y="2670414"/>
            <a:ext cx="5590495" cy="3144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0DD42-3E21-4D14-8EBF-30AC7B3FD0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rcRect r="31061"/>
          <a:stretch/>
        </p:blipFill>
        <p:spPr>
          <a:xfrm>
            <a:off x="6098088" y="2289414"/>
            <a:ext cx="3433493" cy="8763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77810B-CCFA-3934-FD88-2A90F2A9B29E}"/>
              </a:ext>
            </a:extLst>
          </p:cNvPr>
          <p:cNvSpPr txBox="1"/>
          <p:nvPr/>
        </p:nvSpPr>
        <p:spPr>
          <a:xfrm>
            <a:off x="8724276" y="299999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LL5F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B9FD2-CDE0-BD6E-EAE8-AA247B06C200}"/>
              </a:ext>
            </a:extLst>
          </p:cNvPr>
          <p:cNvSpPr txBox="1"/>
          <p:nvPr/>
        </p:nvSpPr>
        <p:spPr>
          <a:xfrm>
            <a:off x="9901818" y="385265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HL20F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C8386-3AC2-CBF1-8927-58D0B839C731}"/>
              </a:ext>
            </a:extLst>
          </p:cNvPr>
          <p:cNvSpPr txBox="1"/>
          <p:nvPr/>
        </p:nvSpPr>
        <p:spPr>
          <a:xfrm>
            <a:off x="6098088" y="1951626"/>
            <a:ext cx="6093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Fig 8b: carbon supply rate (g/h)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0B5D98-AFD7-C87A-D13A-AA1A32765124}"/>
              </a:ext>
            </a:extLst>
          </p:cNvPr>
          <p:cNvSpPr txBox="1"/>
          <p:nvPr/>
        </p:nvSpPr>
        <p:spPr>
          <a:xfrm rot="16369163">
            <a:off x="5277833" y="3954110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dCsup</a:t>
            </a:r>
            <a:r>
              <a:rPr lang="en-US" sz="1100" dirty="0"/>
              <a:t>/dt (g/h)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7A6166-0239-9C0F-7D1E-99C5BE567072}"/>
              </a:ext>
            </a:extLst>
          </p:cNvPr>
          <p:cNvGrpSpPr/>
          <p:nvPr/>
        </p:nvGrpSpPr>
        <p:grpSpPr>
          <a:xfrm>
            <a:off x="414574" y="2738971"/>
            <a:ext cx="5218970" cy="3007326"/>
            <a:chOff x="5972842" y="4130868"/>
            <a:chExt cx="7065829" cy="385987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EE25F9-98BC-486B-41B3-D59FA2708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182"/>
            <a:stretch/>
          </p:blipFill>
          <p:spPr>
            <a:xfrm>
              <a:off x="5972842" y="4130868"/>
              <a:ext cx="7065829" cy="385987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7F36D6-B40B-5507-C860-D6838032FA35}"/>
                </a:ext>
              </a:extLst>
            </p:cNvPr>
            <p:cNvSpPr txBox="1"/>
            <p:nvPr/>
          </p:nvSpPr>
          <p:spPr>
            <a:xfrm>
              <a:off x="10628125" y="5817821"/>
              <a:ext cx="524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20F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264901-BAE0-0215-F5D0-1E84F343BC2F}"/>
                </a:ext>
              </a:extLst>
            </p:cNvPr>
            <p:cNvSpPr txBox="1"/>
            <p:nvPr/>
          </p:nvSpPr>
          <p:spPr>
            <a:xfrm>
              <a:off x="10191597" y="4674251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5F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1A0B8E-F3F4-080F-5DAC-B36786786078}"/>
              </a:ext>
            </a:extLst>
          </p:cNvPr>
          <p:cNvSpPr txBox="1"/>
          <p:nvPr/>
        </p:nvSpPr>
        <p:spPr>
          <a:xfrm>
            <a:off x="672476" y="2087122"/>
            <a:ext cx="2514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 8a: respiration rate (g/h)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F41780-8F3A-C0A7-5E86-5FBAACFF10A6}"/>
                  </a:ext>
                </a:extLst>
              </p:cNvPr>
              <p:cNvSpPr txBox="1"/>
              <p:nvPr/>
            </p:nvSpPr>
            <p:spPr>
              <a:xfrm>
                <a:off x="1169727" y="2363891"/>
                <a:ext cx="3337132" cy="536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resp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=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g</m:t>
                          </m:r>
                        </m:sub>
                      </m:sSub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dDW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+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m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DW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−20)/10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Palatino" pitchFamily="2" charset="77"/>
                  <a:ea typeface="Palatin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F41780-8F3A-C0A7-5E86-5FBAACFF1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727" y="2363891"/>
                <a:ext cx="3337132" cy="536172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621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96E4D-E117-5741-2D8D-4065EDAF806C}"/>
              </a:ext>
            </a:extLst>
          </p:cNvPr>
          <p:cNvSpPr txBox="1"/>
          <p:nvPr/>
        </p:nvSpPr>
        <p:spPr>
          <a:xfrm>
            <a:off x="3221751" y="3846630"/>
            <a:ext cx="4350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 9c: sugar-to-other conversion </a:t>
            </a:r>
            <a:r>
              <a:rPr lang="en-US" sz="1600" dirty="0" err="1"/>
              <a:t>coeff</a:t>
            </a:r>
            <a:r>
              <a:rPr lang="en-US" sz="1600" dirty="0"/>
              <a:t> (k1)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1C9C490-BA29-8FA3-10B1-45949E7C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36242" y="3792008"/>
            <a:ext cx="2379193" cy="1833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4C3C9E-5756-9166-7F04-4F9242D02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21" r="10135"/>
          <a:stretch/>
        </p:blipFill>
        <p:spPr>
          <a:xfrm>
            <a:off x="2954861" y="4254864"/>
            <a:ext cx="4069994" cy="24916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8F2C95-05C2-56BB-AF01-BA3A5EB7B849}"/>
              </a:ext>
            </a:extLst>
          </p:cNvPr>
          <p:cNvSpPr txBox="1"/>
          <p:nvPr/>
        </p:nvSpPr>
        <p:spPr>
          <a:xfrm>
            <a:off x="4133915" y="5162131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4F4AD-A5F9-0FC4-6E9E-E411DE116AF2}"/>
              </a:ext>
            </a:extLst>
          </p:cNvPr>
          <p:cNvSpPr txBox="1"/>
          <p:nvPr/>
        </p:nvSpPr>
        <p:spPr>
          <a:xfrm>
            <a:off x="3807716" y="4262735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FCC05A-1EEE-FA4A-A293-073F744FC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411" y="4143370"/>
            <a:ext cx="4350551" cy="27146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9D3EA-C5AC-2EED-4442-441CFF0A2958}"/>
              </a:ext>
            </a:extLst>
          </p:cNvPr>
          <p:cNvSpPr txBox="1"/>
          <p:nvPr/>
        </p:nvSpPr>
        <p:spPr>
          <a:xfrm>
            <a:off x="7272000" y="3772002"/>
            <a:ext cx="3161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 9d: carbon in other forms (</a:t>
            </a:r>
            <a:r>
              <a:rPr lang="en-US" sz="1600" dirty="0" err="1"/>
              <a:t>Coth</a:t>
            </a:r>
            <a:r>
              <a:rPr lang="en-US" sz="16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082CA-5B38-292C-EB69-CCCA2CEF2B53}"/>
              </a:ext>
            </a:extLst>
          </p:cNvPr>
          <p:cNvSpPr txBox="1"/>
          <p:nvPr/>
        </p:nvSpPr>
        <p:spPr>
          <a:xfrm>
            <a:off x="9643758" y="4499474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1AF35B-FAB9-E5E9-18D8-AF3760288699}"/>
              </a:ext>
            </a:extLst>
          </p:cNvPr>
          <p:cNvSpPr txBox="1"/>
          <p:nvPr/>
        </p:nvSpPr>
        <p:spPr>
          <a:xfrm>
            <a:off x="10171645" y="4992854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756-B9AF-3F01-3424-6E916A45E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9" t="54352" r="48189" b="-6825"/>
          <a:stretch/>
        </p:blipFill>
        <p:spPr>
          <a:xfrm>
            <a:off x="659845" y="5625589"/>
            <a:ext cx="1731985" cy="699722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D8A894BE-0FA7-593B-B198-47C14ED7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23013" y="625595"/>
            <a:ext cx="2379193" cy="1833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E5D39-3B64-F433-8EA4-7A9D3AA6D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543" r="9508"/>
          <a:stretch/>
        </p:blipFill>
        <p:spPr>
          <a:xfrm>
            <a:off x="3221751" y="851504"/>
            <a:ext cx="3750192" cy="2255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82FA3B-4C1E-D4D8-A7C0-0851F4068D8A}"/>
              </a:ext>
            </a:extLst>
          </p:cNvPr>
          <p:cNvSpPr txBox="1"/>
          <p:nvPr/>
        </p:nvSpPr>
        <p:spPr>
          <a:xfrm>
            <a:off x="3941170" y="1084187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FAFFB1-30F2-DD72-1155-2FF501800362}"/>
              </a:ext>
            </a:extLst>
          </p:cNvPr>
          <p:cNvSpPr txBox="1"/>
          <p:nvPr/>
        </p:nvSpPr>
        <p:spPr>
          <a:xfrm>
            <a:off x="3783627" y="1624684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F94824-9DCB-1CEF-865F-4516FE6DFFE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11"/>
          <a:stretch/>
        </p:blipFill>
        <p:spPr>
          <a:xfrm>
            <a:off x="7272000" y="701812"/>
            <a:ext cx="4239420" cy="26413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C7B9B8-1DAE-7A8C-5F9A-F2D4A84455B4}"/>
              </a:ext>
            </a:extLst>
          </p:cNvPr>
          <p:cNvSpPr txBox="1"/>
          <p:nvPr/>
        </p:nvSpPr>
        <p:spPr>
          <a:xfrm>
            <a:off x="8907792" y="922428"/>
            <a:ext cx="383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4F3F80-B546-653D-0AE4-C5DB55F67EF5}"/>
              </a:ext>
            </a:extLst>
          </p:cNvPr>
          <p:cNvSpPr txBox="1"/>
          <p:nvPr/>
        </p:nvSpPr>
        <p:spPr>
          <a:xfrm>
            <a:off x="9232479" y="1415808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20F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7F56D-AC86-C08B-E70D-649F676631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691" b="39162"/>
          <a:stretch/>
        </p:blipFill>
        <p:spPr>
          <a:xfrm>
            <a:off x="370531" y="2459175"/>
            <a:ext cx="2363232" cy="687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D6EA1D-6976-D1B2-8C2D-213A9489F66E}"/>
              </a:ext>
            </a:extLst>
          </p:cNvPr>
          <p:cNvSpPr txBox="1"/>
          <p:nvPr/>
        </p:nvSpPr>
        <p:spPr>
          <a:xfrm>
            <a:off x="3213348" y="377952"/>
            <a:ext cx="3809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 9a: starch-to-sugar conversion </a:t>
            </a:r>
            <a:r>
              <a:rPr lang="en-US" sz="1600" dirty="0" err="1"/>
              <a:t>coeff</a:t>
            </a:r>
            <a:r>
              <a:rPr lang="en-US" sz="1600" dirty="0"/>
              <a:t> (k3)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F7438-95CF-9A5C-C34D-B46105EB80D5}"/>
              </a:ext>
            </a:extLst>
          </p:cNvPr>
          <p:cNvSpPr txBox="1"/>
          <p:nvPr/>
        </p:nvSpPr>
        <p:spPr>
          <a:xfrm>
            <a:off x="7331989" y="342860"/>
            <a:ext cx="3083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Fig 9b: carbon in starch form (</a:t>
            </a:r>
            <a:r>
              <a:rPr lang="en-US" sz="1600" dirty="0" err="1"/>
              <a:t>Csta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72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2" grpId="0"/>
      <p:bldP spid="13" grpId="0"/>
      <p:bldP spid="24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CD6C4C-326C-A9A2-5096-F28E0EA38879}"/>
              </a:ext>
            </a:extLst>
          </p:cNvPr>
          <p:cNvSpPr txBox="1">
            <a:spLocks/>
          </p:cNvSpPr>
          <p:nvPr/>
        </p:nvSpPr>
        <p:spPr>
          <a:xfrm>
            <a:off x="265030" y="33845"/>
            <a:ext cx="11557776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Output: Amount of total carbon and carbon in each form per fruit under 4 treatments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A88607-3003-1015-2FA4-A55384C83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" t="10532"/>
          <a:stretch/>
        </p:blipFill>
        <p:spPr>
          <a:xfrm>
            <a:off x="810805" y="1150554"/>
            <a:ext cx="6719172" cy="3856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6785AA-58E2-7CDD-176D-387C9F40F137}"/>
              </a:ext>
            </a:extLst>
          </p:cNvPr>
          <p:cNvSpPr txBox="1"/>
          <p:nvPr/>
        </p:nvSpPr>
        <p:spPr>
          <a:xfrm>
            <a:off x="887734" y="813900"/>
            <a:ext cx="6608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Amount of total carbon and carbon in each form per fruit under 4 treatments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DBEA4-3932-2E37-03FF-B3F955CB59CD}"/>
              </a:ext>
            </a:extLst>
          </p:cNvPr>
          <p:cNvSpPr txBox="1"/>
          <p:nvPr/>
        </p:nvSpPr>
        <p:spPr>
          <a:xfrm>
            <a:off x="7385537" y="3429000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</a:t>
            </a:r>
          </a:p>
          <a:p>
            <a:r>
              <a:rPr lang="en-US" dirty="0"/>
              <a:t>Case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A30EC-7CD1-2A07-E0AC-E2073B81A187}"/>
              </a:ext>
            </a:extLst>
          </p:cNvPr>
          <p:cNvSpPr txBox="1"/>
          <p:nvPr/>
        </p:nvSpPr>
        <p:spPr>
          <a:xfrm>
            <a:off x="7385537" y="1914823"/>
            <a:ext cx="117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  <a:p>
            <a:r>
              <a:rPr lang="en-US" dirty="0"/>
              <a:t>Case 1 &amp;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8B5D-0E23-3235-2D06-5667ECB59A62}"/>
              </a:ext>
            </a:extLst>
          </p:cNvPr>
          <p:cNvSpPr txBox="1"/>
          <p:nvPr/>
        </p:nvSpPr>
        <p:spPr>
          <a:xfrm>
            <a:off x="7385537" y="4943177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Heated</a:t>
            </a:r>
          </a:p>
          <a:p>
            <a:r>
              <a:rPr lang="en-US" dirty="0"/>
              <a:t>Case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35358-0BA5-2A71-BFD5-104ED5FF6C6B}"/>
              </a:ext>
            </a:extLst>
          </p:cNvPr>
          <p:cNvSpPr txBox="1"/>
          <p:nvPr/>
        </p:nvSpPr>
        <p:spPr>
          <a:xfrm>
            <a:off x="1740406" y="1113894"/>
            <a:ext cx="152317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High load, 20F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F41F2A-004F-6EF7-388D-0EF96219473F}"/>
              </a:ext>
            </a:extLst>
          </p:cNvPr>
          <p:cNvSpPr txBox="1"/>
          <p:nvPr/>
        </p:nvSpPr>
        <p:spPr>
          <a:xfrm>
            <a:off x="4968924" y="1132069"/>
            <a:ext cx="13619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Low load, 5F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8EA35D-9AC9-A665-5E26-F2B45681F99D}"/>
              </a:ext>
            </a:extLst>
          </p:cNvPr>
          <p:cNvSpPr txBox="1"/>
          <p:nvPr/>
        </p:nvSpPr>
        <p:spPr>
          <a:xfrm rot="16200000">
            <a:off x="-354212" y="2577516"/>
            <a:ext cx="178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Carbon (</a:t>
            </a:r>
            <a:r>
              <a:rPr lang="en-US" dirty="0" err="1"/>
              <a:t>gC</a:t>
            </a:r>
            <a:r>
              <a:rPr lang="en-US" dirty="0"/>
              <a:t>/fruit)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8C7363-7EB4-3AFE-280F-0D5F6F2266E8}"/>
              </a:ext>
            </a:extLst>
          </p:cNvPr>
          <p:cNvSpPr txBox="1"/>
          <p:nvPr/>
        </p:nvSpPr>
        <p:spPr>
          <a:xfrm>
            <a:off x="651033" y="559741"/>
            <a:ext cx="519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20F vs 5F under control – no need to consider 2 cases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87A3B0-2898-D6A3-83B6-0EA977E691C9}"/>
              </a:ext>
            </a:extLst>
          </p:cNvPr>
          <p:cNvSpPr txBox="1"/>
          <p:nvPr/>
        </p:nvSpPr>
        <p:spPr>
          <a:xfrm>
            <a:off x="8035400" y="854584"/>
            <a:ext cx="6185410" cy="4136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9AED"/>
                </a:solidFill>
              </a:rPr>
              <a:t>Total C is lower in HL20F &lt; LL5F (Fig 2, blue line)</a:t>
            </a:r>
          </a:p>
          <a:p>
            <a:pPr marL="742950" lvl="1" indent="-285750">
              <a:buFontTx/>
              <a:buChar char="-"/>
            </a:pPr>
            <a:r>
              <a:rPr lang="en-US" strike="sngStrike" dirty="0"/>
              <a:t>Could mean a smaller size (no data on diameter to check) </a:t>
            </a:r>
            <a:r>
              <a:rPr lang="en-US" dirty="0"/>
              <a:t>or less dense (more porous) under HL20F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Which mean less C supply: 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dCsup</a:t>
            </a:r>
            <a:r>
              <a:rPr lang="en-US" dirty="0"/>
              <a:t>/dt = </a:t>
            </a:r>
            <a:r>
              <a:rPr lang="en-US" dirty="0" err="1"/>
              <a:t>DW_dt</a:t>
            </a:r>
            <a:r>
              <a:rPr lang="en-US" dirty="0"/>
              <a:t> * </a:t>
            </a:r>
            <a:r>
              <a:rPr lang="en-US" dirty="0" err="1"/>
              <a:t>c_DW</a:t>
            </a:r>
            <a:r>
              <a:rPr lang="en-US" dirty="0"/>
              <a:t> + </a:t>
            </a:r>
            <a:r>
              <a:rPr lang="en-US" dirty="0" err="1"/>
              <a:t>dCrep</a:t>
            </a:r>
            <a:r>
              <a:rPr lang="en-US" dirty="0"/>
              <a:t>/dt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dCrep</a:t>
            </a:r>
            <a:r>
              <a:rPr lang="en-US" dirty="0"/>
              <a:t>/dt = f(DW, </a:t>
            </a:r>
            <a:r>
              <a:rPr lang="en-US" dirty="0" err="1"/>
              <a:t>DW_dt</a:t>
            </a:r>
            <a:r>
              <a:rPr lang="en-US" dirty="0"/>
              <a:t> , temp) = </a:t>
            </a:r>
            <a:r>
              <a:rPr lang="en-US" dirty="0" err="1"/>
              <a:t>qm</a:t>
            </a:r>
            <a:r>
              <a:rPr lang="en-US" dirty="0"/>
              <a:t> * DW * Q10^((Temp-20)/10) + </a:t>
            </a:r>
            <a:r>
              <a:rPr lang="en-US" dirty="0" err="1"/>
              <a:t>qg</a:t>
            </a:r>
            <a:r>
              <a:rPr lang="en-US" dirty="0"/>
              <a:t> * </a:t>
            </a:r>
            <a:r>
              <a:rPr lang="en-US" dirty="0" err="1"/>
              <a:t>DW_dt</a:t>
            </a: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dirty="0"/>
              <a:t>Comprises three variables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What make the most contribution to the changes, let’s examine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Csol</a:t>
            </a:r>
            <a:r>
              <a:rPr lang="en-US" dirty="0"/>
              <a:t> is lower in HL20F &lt; LL5F (Fig 2, black line or Fig A)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Evolutionarily sensible, because as you increase the number of sinks, a supply should be limited at one point and after that point, more sinks will mean less sugars for each to prevent fruit abortion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Must be an optimum function (trade-off between number of fruit and growth of fruit)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Mechanistically, why?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Is it because sugars are formed less (less supply in HL20F) – Qa.1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Or more sugars get converted under HL20F?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To starch – Qa.2 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Or to other compounds – Qa.3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Or more sugars get respired under HL20F? – Qa.4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Qa.1 – from </a:t>
            </a:r>
            <a:r>
              <a:rPr lang="en-US" dirty="0" err="1"/>
              <a:t>Csup</a:t>
            </a:r>
            <a:r>
              <a:rPr lang="en-US" dirty="0"/>
              <a:t> calculation – it means that the more </a:t>
            </a:r>
            <a:r>
              <a:rPr lang="en-US" dirty="0" err="1"/>
              <a:t>DW_dt</a:t>
            </a:r>
            <a:r>
              <a:rPr lang="en-US" dirty="0"/>
              <a:t> and more DW, </a:t>
            </a:r>
            <a:r>
              <a:rPr lang="en-US" dirty="0" err="1"/>
              <a:t>Csup</a:t>
            </a:r>
            <a:r>
              <a:rPr lang="en-US" dirty="0"/>
              <a:t> rate will be more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Because </a:t>
            </a:r>
            <a:r>
              <a:rPr lang="en-US" b="1" dirty="0" err="1"/>
              <a:t>dCsup</a:t>
            </a:r>
            <a:r>
              <a:rPr lang="en-US" b="1" dirty="0"/>
              <a:t>/dt = </a:t>
            </a:r>
            <a:r>
              <a:rPr lang="en-US" b="1" dirty="0" err="1"/>
              <a:t>DW_dt</a:t>
            </a:r>
            <a:r>
              <a:rPr lang="en-US" b="1" dirty="0"/>
              <a:t> * </a:t>
            </a:r>
            <a:r>
              <a:rPr lang="en-US" b="1" dirty="0" err="1"/>
              <a:t>c_DW</a:t>
            </a:r>
            <a:r>
              <a:rPr lang="en-US" b="1" dirty="0"/>
              <a:t> + </a:t>
            </a:r>
            <a:r>
              <a:rPr lang="en-US" b="1" dirty="0" err="1"/>
              <a:t>qm</a:t>
            </a:r>
            <a:r>
              <a:rPr lang="en-US" b="1" dirty="0"/>
              <a:t> * DW * Q10^((Temp-20)/10) + </a:t>
            </a:r>
            <a:r>
              <a:rPr lang="en-US" b="1" dirty="0" err="1"/>
              <a:t>qg</a:t>
            </a:r>
            <a:r>
              <a:rPr lang="en-US" b="1" dirty="0"/>
              <a:t> * </a:t>
            </a:r>
            <a:r>
              <a:rPr lang="en-US" b="1" dirty="0" err="1"/>
              <a:t>DW_dt</a:t>
            </a:r>
            <a:endParaRPr lang="en-US" b="1" dirty="0"/>
          </a:p>
          <a:p>
            <a:pPr marL="1200150" lvl="2" indent="-285750">
              <a:buFontTx/>
              <a:buChar char="-"/>
            </a:pPr>
            <a:r>
              <a:rPr lang="en-US" dirty="0"/>
              <a:t>We already know that DW is higher in LL5F (Fig 1)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We also that </a:t>
            </a:r>
            <a:r>
              <a:rPr lang="en-US" dirty="0" err="1"/>
              <a:t>DW_dt</a:t>
            </a:r>
            <a:r>
              <a:rPr lang="en-US" dirty="0"/>
              <a:t> is higher in LL5F (Fig 3)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Therefore, according to the equation, </a:t>
            </a:r>
            <a:r>
              <a:rPr lang="en-US" dirty="0" err="1"/>
              <a:t>dCsup</a:t>
            </a:r>
            <a:r>
              <a:rPr lang="en-US" dirty="0"/>
              <a:t> will be lower in HL20F than LL5F ✅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Qa.2 – need to look at k3 or </a:t>
            </a:r>
            <a:r>
              <a:rPr lang="en-US" dirty="0" err="1"/>
              <a:t>Csta</a:t>
            </a:r>
            <a:r>
              <a:rPr lang="th-TH" dirty="0"/>
              <a:t> </a:t>
            </a:r>
            <a:r>
              <a:rPr lang="en-US" dirty="0"/>
              <a:t>(Fig 4 and Fig B)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More k3/</a:t>
            </a:r>
            <a:r>
              <a:rPr lang="en-US" dirty="0" err="1">
                <a:solidFill>
                  <a:srgbClr val="F24266"/>
                </a:solidFill>
              </a:rPr>
              <a:t>Csta</a:t>
            </a:r>
            <a:r>
              <a:rPr lang="en-US" dirty="0"/>
              <a:t> means a higher sugar-to-starch conversion rate (k2 is kept constant)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Csta</a:t>
            </a:r>
            <a:r>
              <a:rPr lang="en-US" dirty="0"/>
              <a:t> seems similar for both HL and LL (</a:t>
            </a:r>
            <a:r>
              <a:rPr lang="en-US" dirty="0">
                <a:solidFill>
                  <a:srgbClr val="F24266"/>
                </a:solidFill>
              </a:rPr>
              <a:t>Fig 2, red line </a:t>
            </a:r>
            <a:r>
              <a:rPr lang="en-US" dirty="0"/>
              <a:t>or Fig B) or even a bit lower in HL ❌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This means the higher </a:t>
            </a:r>
            <a:r>
              <a:rPr lang="en-US" dirty="0" err="1"/>
              <a:t>Csta</a:t>
            </a:r>
            <a:r>
              <a:rPr lang="en-US" dirty="0"/>
              <a:t> in LL cannot explain the higher </a:t>
            </a:r>
            <a:r>
              <a:rPr lang="en-US" dirty="0" err="1"/>
              <a:t>Csol</a:t>
            </a:r>
            <a:r>
              <a:rPr lang="en-US" dirty="0"/>
              <a:t> in LL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K3 might differ at first, but as time passes, k3 almost completely coincide (Fig 4) between HL and LL ❌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Should not be the main reason for the difference in </a:t>
            </a:r>
            <a:r>
              <a:rPr lang="en-US" dirty="0" err="1"/>
              <a:t>Csol</a:t>
            </a:r>
            <a:r>
              <a:rPr lang="en-US" dirty="0"/>
              <a:t>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Additionally, closer to maturity, the k3 and </a:t>
            </a:r>
            <a:r>
              <a:rPr lang="en-US" dirty="0" err="1"/>
              <a:t>Csta</a:t>
            </a:r>
            <a:r>
              <a:rPr lang="en-US" dirty="0"/>
              <a:t> graph translate to less starch accumulation = sensible = no need for storage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For both HL and LL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Not the reason from evo sense and modelling insight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Qa.3 – need to look at k1 or </a:t>
            </a:r>
            <a:r>
              <a:rPr lang="en-US" dirty="0" err="1"/>
              <a:t>Csyn</a:t>
            </a: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dirty="0"/>
              <a:t>More k1/</a:t>
            </a:r>
            <a:r>
              <a:rPr lang="en-US" dirty="0" err="1"/>
              <a:t>Csyn</a:t>
            </a:r>
            <a:r>
              <a:rPr lang="en-US" dirty="0"/>
              <a:t> means a higher sugar-to-other conversion rate </a:t>
            </a:r>
          </a:p>
          <a:p>
            <a:pPr marL="1200150" lvl="2" indent="-285750">
              <a:buFontTx/>
              <a:buChar char="-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Csyn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seems to be lower in HL ❌ (same trend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K1 differ at first, 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HL20F peaks at a higher level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K1 for HL peaks first, but drop firsts as well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The latter may cause </a:t>
            </a:r>
            <a:r>
              <a:rPr lang="en-US" dirty="0" err="1"/>
              <a:t>Csyn</a:t>
            </a:r>
            <a:r>
              <a:rPr lang="en-US" dirty="0"/>
              <a:t> at HL to be slightly lower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they drops and become roughly the same for HL and LL later on and both goes to zero ❌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As </a:t>
            </a:r>
            <a:r>
              <a:rPr lang="en-US" dirty="0" err="1"/>
              <a:t>dDW</a:t>
            </a:r>
            <a:r>
              <a:rPr lang="en-US" dirty="0"/>
              <a:t>/DW is relatively the same (Fig 7)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The reason of the drops should be the exponent </a:t>
            </a:r>
            <a:r>
              <a:rPr lang="en-US" dirty="0" err="1"/>
              <a:t>Wcmax</a:t>
            </a:r>
            <a:r>
              <a:rPr lang="en-US" dirty="0"/>
              <a:t>-WC (Fig 6)</a:t>
            </a:r>
          </a:p>
          <a:p>
            <a:pPr marL="2114550" lvl="4" indent="-285750">
              <a:buFontTx/>
              <a:buChar char="-"/>
            </a:pPr>
            <a:r>
              <a:rPr lang="en-US" dirty="0"/>
              <a:t>That gets larger as WC falls after day 20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Csyn</a:t>
            </a:r>
            <a:r>
              <a:rPr lang="en-US" dirty="0"/>
              <a:t> does not fall down to zero (as no reactions considering its use) but level off as k1 reduces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May mean the maximum cell numbers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Qa.4 – need to look at </a:t>
            </a:r>
            <a:r>
              <a:rPr lang="en-US" dirty="0" err="1"/>
              <a:t>dCrep</a:t>
            </a:r>
            <a:r>
              <a:rPr lang="en-US" dirty="0"/>
              <a:t>/dt (Fig 8)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dCrep</a:t>
            </a:r>
            <a:r>
              <a:rPr lang="en-US" dirty="0"/>
              <a:t>/dt = f(DW, </a:t>
            </a:r>
            <a:r>
              <a:rPr lang="en-US" dirty="0" err="1"/>
              <a:t>DW_dt</a:t>
            </a:r>
            <a:r>
              <a:rPr lang="en-US" dirty="0"/>
              <a:t> , temp) = </a:t>
            </a:r>
            <a:r>
              <a:rPr lang="en-US" dirty="0" err="1"/>
              <a:t>qm</a:t>
            </a:r>
            <a:r>
              <a:rPr lang="en-US" dirty="0"/>
              <a:t> * DW * Q10^((Temp-20)/10) + </a:t>
            </a:r>
            <a:r>
              <a:rPr lang="en-US" dirty="0" err="1"/>
              <a:t>qg</a:t>
            </a:r>
            <a:r>
              <a:rPr lang="en-US" dirty="0"/>
              <a:t> * </a:t>
            </a:r>
            <a:r>
              <a:rPr lang="en-US" dirty="0" err="1"/>
              <a:t>DW_dt</a:t>
            </a: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dirty="0"/>
              <a:t>We already know that DW is higher in LL (fig 1)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We also that </a:t>
            </a:r>
            <a:r>
              <a:rPr lang="en-US" dirty="0" err="1"/>
              <a:t>DW_dt</a:t>
            </a:r>
            <a:r>
              <a:rPr lang="en-US" dirty="0"/>
              <a:t> is higher in LL (fig 3)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So LL respired more sugars (confirmed by fig 8), which should have made the </a:t>
            </a:r>
            <a:r>
              <a:rPr lang="en-US" dirty="0" err="1"/>
              <a:t>Csol</a:t>
            </a:r>
            <a:r>
              <a:rPr lang="en-US" dirty="0"/>
              <a:t> in LL less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Contrasting to the simulation output that </a:t>
            </a:r>
            <a:r>
              <a:rPr lang="en-US" dirty="0" err="1"/>
              <a:t>Csol</a:t>
            </a:r>
            <a:r>
              <a:rPr lang="en-US" dirty="0"/>
              <a:t> in HL &lt; LL ❌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Therefore, the  most likely answer to the lower </a:t>
            </a:r>
            <a:r>
              <a:rPr lang="en-US" dirty="0" err="1"/>
              <a:t>Csol</a:t>
            </a:r>
            <a:r>
              <a:rPr lang="en-US" dirty="0"/>
              <a:t> in HL is less </a:t>
            </a:r>
            <a:r>
              <a:rPr lang="en-US" dirty="0" err="1"/>
              <a:t>Csup</a:t>
            </a:r>
            <a:r>
              <a:rPr lang="en-US" dirty="0"/>
              <a:t> rate in HL – Aa.1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*** important graph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What about when HH and CC is concerned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Remember we have two cases – reduced DW and FW is the case 2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Csol</a:t>
            </a:r>
            <a:r>
              <a:rPr lang="en-US" dirty="0"/>
              <a:t> and </a:t>
            </a:r>
            <a:r>
              <a:rPr lang="en-US" dirty="0" err="1"/>
              <a:t>Csyn</a:t>
            </a:r>
            <a:r>
              <a:rPr lang="en-US" dirty="0"/>
              <a:t> pattern of HH is more “wavy” than CC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Csol</a:t>
            </a:r>
            <a:r>
              <a:rPr lang="en-US" dirty="0"/>
              <a:t> in HH &lt; CC in both loads (Fig A)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There is a point where </a:t>
            </a:r>
            <a:r>
              <a:rPr lang="en-US" dirty="0" err="1"/>
              <a:t>Csol</a:t>
            </a:r>
            <a:r>
              <a:rPr lang="en-US" dirty="0"/>
              <a:t> HH &gt; </a:t>
            </a:r>
            <a:r>
              <a:rPr lang="en-US" dirty="0" err="1"/>
              <a:t>Csol</a:t>
            </a:r>
            <a:r>
              <a:rPr lang="en-US" dirty="0"/>
              <a:t> CC for both load, but at the end they went below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And HL is </a:t>
            </a:r>
            <a:r>
              <a:rPr lang="en-US" b="1" dirty="0"/>
              <a:t>still</a:t>
            </a:r>
            <a:r>
              <a:rPr lang="en-US" dirty="0"/>
              <a:t> lower than LL under HH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As time passes, </a:t>
            </a:r>
            <a:r>
              <a:rPr lang="en-US" dirty="0" err="1"/>
              <a:t>Csol</a:t>
            </a:r>
            <a:r>
              <a:rPr lang="en-US" dirty="0"/>
              <a:t> in HH not increase as much as CC for both loads (HH level off, while CC still increases)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Seems to level off earliest for HH, HL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Almost the same trends for both cases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What are the reason for the less increase in all cases under HH compared to CC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Can it be less </a:t>
            </a:r>
            <a:r>
              <a:rPr lang="en-US" dirty="0" err="1"/>
              <a:t>Csup</a:t>
            </a:r>
            <a:r>
              <a:rPr lang="en-US" dirty="0"/>
              <a:t> rate similar to the reason for HL&lt;LL?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Qb.4: </a:t>
            </a:r>
            <a:r>
              <a:rPr lang="en-US" dirty="0" err="1"/>
              <a:t>dCresp</a:t>
            </a:r>
            <a:r>
              <a:rPr lang="en-US" dirty="0"/>
              <a:t>/dt</a:t>
            </a:r>
          </a:p>
          <a:p>
            <a:pPr marL="1657350" lvl="3" indent="-285750">
              <a:buFontTx/>
              <a:buChar char="-"/>
            </a:pPr>
            <a:r>
              <a:rPr lang="en-US" dirty="0" err="1"/>
              <a:t>dCresp</a:t>
            </a:r>
            <a:r>
              <a:rPr lang="en-US" dirty="0"/>
              <a:t>/dt ∝ DW, </a:t>
            </a:r>
            <a:r>
              <a:rPr lang="en-US" dirty="0" err="1"/>
              <a:t>DW_dt</a:t>
            </a:r>
            <a:r>
              <a:rPr lang="en-US" dirty="0"/>
              <a:t>, temp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DW reduce in HH </a:t>
            </a:r>
          </a:p>
          <a:p>
            <a:pPr marL="1657350" lvl="3" indent="-285750">
              <a:buFontTx/>
              <a:buChar char="-"/>
            </a:pPr>
            <a:r>
              <a:rPr lang="en-US" dirty="0" err="1"/>
              <a:t>DW_dt</a:t>
            </a:r>
            <a:r>
              <a:rPr lang="en-US" dirty="0"/>
              <a:t> also reduce in HH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But Temp is higher in HH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So need to plot the graph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Qb.1: </a:t>
            </a:r>
            <a:r>
              <a:rPr lang="en-US" dirty="0" err="1"/>
              <a:t>dCsup</a:t>
            </a:r>
            <a:r>
              <a:rPr lang="en-US" dirty="0"/>
              <a:t>/dt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As </a:t>
            </a:r>
            <a:r>
              <a:rPr lang="en-US" dirty="0" err="1"/>
              <a:t>dCsup</a:t>
            </a:r>
            <a:r>
              <a:rPr lang="en-US" dirty="0"/>
              <a:t>/dt = </a:t>
            </a:r>
            <a:r>
              <a:rPr lang="en-US" dirty="0" err="1"/>
              <a:t>DW_dt</a:t>
            </a:r>
            <a:r>
              <a:rPr lang="en-US" dirty="0"/>
              <a:t> * </a:t>
            </a:r>
            <a:r>
              <a:rPr lang="en-US" dirty="0" err="1"/>
              <a:t>c_DW</a:t>
            </a:r>
            <a:r>
              <a:rPr lang="en-US" dirty="0"/>
              <a:t> + </a:t>
            </a:r>
            <a:r>
              <a:rPr lang="en-US" dirty="0" err="1"/>
              <a:t>dCrep</a:t>
            </a:r>
            <a:r>
              <a:rPr lang="en-US" dirty="0"/>
              <a:t>/dt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And HH has a lower </a:t>
            </a:r>
            <a:r>
              <a:rPr lang="en-US" dirty="0" err="1"/>
              <a:t>DW_dt</a:t>
            </a:r>
            <a:r>
              <a:rPr lang="en-US" dirty="0"/>
              <a:t> than CC in case 2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Qb.2:Csta and k3</a:t>
            </a:r>
          </a:p>
          <a:p>
            <a:pPr marL="1657350" lvl="3" indent="-285750">
              <a:buFontTx/>
              <a:buChar char="-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CstaHH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&lt;CC - significantly for both loads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K3 also drops</a:t>
            </a:r>
          </a:p>
          <a:p>
            <a:pPr marL="2114550" lvl="4" indent="-285750">
              <a:buFontTx/>
              <a:buChar char="-"/>
            </a:pPr>
            <a:r>
              <a:rPr lang="en-US" dirty="0"/>
              <a:t>Make sense as equation concerns CDD (higher CDD = lower k3)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❌ not the reason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Qb.3:Csyn and k1</a:t>
            </a:r>
          </a:p>
          <a:p>
            <a:pPr marL="1657350" lvl="3" indent="-285750">
              <a:buFontTx/>
              <a:buChar char="-"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CsynHH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&gt;CC for both loads all cases</a:t>
            </a:r>
          </a:p>
          <a:p>
            <a:pPr marL="2114550" lvl="4" indent="-285750">
              <a:buFontTx/>
              <a:buChar char="-"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Could be a reason</a:t>
            </a:r>
            <a:endParaRPr lang="en-US" dirty="0"/>
          </a:p>
          <a:p>
            <a:pPr marL="1657350" lvl="3" indent="-285750">
              <a:buFontTx/>
              <a:buChar char="-"/>
            </a:pPr>
            <a:r>
              <a:rPr lang="en-US" dirty="0"/>
              <a:t>K1 is a bit larger in HH</a:t>
            </a:r>
          </a:p>
          <a:p>
            <a:pPr marL="2114550" lvl="4" indent="-285750">
              <a:buFontTx/>
              <a:buChar char="-"/>
            </a:pPr>
            <a:r>
              <a:rPr lang="en-US" dirty="0"/>
              <a:t>It could be the reason ✅ but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Csta</a:t>
            </a:r>
            <a:r>
              <a:rPr lang="en-US" dirty="0"/>
              <a:t> in HH fall much earlier than CC (get closer to zero earlier)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 pattern are the same for both loads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Temperature seems to affect more than load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This may be because k3 in the equation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K3 drops much faster in HH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So less starch is stored -&gt; Make sense: high metabolism -&gt; no need to store, much use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Almost the same trends for both cases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Note that both starch and sugars decreases under HH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Therefore, the two possible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Hypo1: more starch is converted to sugars but disproportionally more sugar is converted to other compounds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If so, </a:t>
            </a:r>
            <a:r>
              <a:rPr lang="en-US" dirty="0" err="1"/>
              <a:t>Csyn</a:t>
            </a:r>
            <a:r>
              <a:rPr lang="en-US" dirty="0"/>
              <a:t> not reduced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Hypo2: more starch is converted to sugars but disproportionally more sugar is respired 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If so, </a:t>
            </a:r>
            <a:r>
              <a:rPr lang="en-US" dirty="0" err="1"/>
              <a:t>Csyn</a:t>
            </a:r>
            <a:r>
              <a:rPr lang="en-US" dirty="0"/>
              <a:t> also reduced</a:t>
            </a:r>
          </a:p>
          <a:p>
            <a:pPr marL="1657350" lvl="3" indent="-285750">
              <a:buFontTx/>
              <a:buChar char="-"/>
            </a:pPr>
            <a:r>
              <a:rPr lang="en-US" dirty="0"/>
              <a:t>Respiration rate is higher at HH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Two cases show that </a:t>
            </a:r>
            <a:r>
              <a:rPr lang="en-US" dirty="0" err="1"/>
              <a:t>Csyn</a:t>
            </a:r>
            <a:r>
              <a:rPr lang="en-US" dirty="0"/>
              <a:t> never reduced for both HL and LL -&gt; this supports Hypo1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But does not mean that Hypo2 is not correct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Plotting </a:t>
            </a:r>
            <a:r>
              <a:rPr lang="en-US" dirty="0" err="1"/>
              <a:t>dCrep</a:t>
            </a:r>
            <a:r>
              <a:rPr lang="en-US" dirty="0"/>
              <a:t>/dt = </a:t>
            </a:r>
            <a:r>
              <a:rPr lang="en-US" dirty="0" err="1"/>
              <a:t>qm</a:t>
            </a:r>
            <a:r>
              <a:rPr lang="en-US" dirty="0"/>
              <a:t> * DW * Q10^((Temp-20)/10) + </a:t>
            </a:r>
            <a:r>
              <a:rPr lang="en-US" dirty="0" err="1"/>
              <a:t>qg</a:t>
            </a:r>
            <a:r>
              <a:rPr lang="en-US" dirty="0"/>
              <a:t> * </a:t>
            </a:r>
            <a:r>
              <a:rPr lang="en-US" dirty="0" err="1"/>
              <a:t>DW_dt</a:t>
            </a:r>
            <a:r>
              <a:rPr lang="en-US" dirty="0"/>
              <a:t> 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Respiration rate is </a:t>
            </a:r>
            <a:r>
              <a:rPr lang="en-US" u="sng" dirty="0"/>
              <a:t>not</a:t>
            </a:r>
            <a:r>
              <a:rPr lang="en-US" dirty="0"/>
              <a:t> higher at HH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Therefore, hypo 1 seems to make more sense</a:t>
            </a:r>
          </a:p>
          <a:p>
            <a:pPr marL="1200150" lvl="2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EF7A20-EAC4-D510-C4FE-440EECCC0DB2}"/>
              </a:ext>
            </a:extLst>
          </p:cNvPr>
          <p:cNvSpPr txBox="1"/>
          <p:nvPr/>
        </p:nvSpPr>
        <p:spPr>
          <a:xfrm>
            <a:off x="2294859" y="6516378"/>
            <a:ext cx="4036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9AED"/>
                </a:solidFill>
              </a:rPr>
              <a:t>Blue = Total C, </a:t>
            </a:r>
            <a:r>
              <a:rPr lang="en-US" sz="1400" dirty="0">
                <a:solidFill>
                  <a:srgbClr val="00B050"/>
                </a:solidFill>
              </a:rPr>
              <a:t>Green = </a:t>
            </a:r>
            <a:r>
              <a:rPr lang="en-US" sz="1400" dirty="0" err="1">
                <a:solidFill>
                  <a:srgbClr val="00B050"/>
                </a:solidFill>
              </a:rPr>
              <a:t>Csyn</a:t>
            </a:r>
            <a:r>
              <a:rPr lang="en-US" sz="1400" dirty="0">
                <a:solidFill>
                  <a:srgbClr val="00B050"/>
                </a:solidFill>
              </a:rPr>
              <a:t>, </a:t>
            </a:r>
            <a:r>
              <a:rPr lang="en-US" sz="1400" dirty="0">
                <a:solidFill>
                  <a:srgbClr val="F24266"/>
                </a:solidFill>
              </a:rPr>
              <a:t>Red = </a:t>
            </a:r>
            <a:r>
              <a:rPr lang="en-US" sz="1400" dirty="0" err="1">
                <a:solidFill>
                  <a:srgbClr val="F24266"/>
                </a:solidFill>
              </a:rPr>
              <a:t>Csta</a:t>
            </a:r>
            <a:r>
              <a:rPr lang="en-US" sz="1400" dirty="0">
                <a:solidFill>
                  <a:srgbClr val="F24266"/>
                </a:solidFill>
              </a:rPr>
              <a:t>, </a:t>
            </a:r>
            <a:r>
              <a:rPr lang="en-US" sz="1400" dirty="0"/>
              <a:t>Black = </a:t>
            </a:r>
            <a:r>
              <a:rPr lang="en-US" sz="1400" dirty="0" err="1"/>
              <a:t>Csol</a:t>
            </a:r>
            <a:endParaRPr lang="en-US" sz="1400" dirty="0">
              <a:solidFill>
                <a:srgbClr val="009AED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73A10C-FF89-7456-401E-FA78EC6A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8487" y="-363403"/>
            <a:ext cx="4064000" cy="2209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75013F-F3A9-C416-3215-FAA216577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937" y="7050279"/>
            <a:ext cx="3687862" cy="32258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8372C7-6E39-DC02-2242-A32A95C63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585" y="11870860"/>
            <a:ext cx="6905173" cy="43458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2C883E-C37B-2FB9-6A0D-477210685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179" y="10448621"/>
            <a:ext cx="6965533" cy="43458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BF672D-1D9C-4630-81D9-68CD68726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4053" y="7542105"/>
            <a:ext cx="6716111" cy="41510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68ABFF6-09F3-4D65-762B-6FF18F591E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573" y="14941918"/>
            <a:ext cx="6808226" cy="42018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72A3CE-FE5C-DCFF-036B-FCC5A8645B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8583" y="16383779"/>
            <a:ext cx="6913865" cy="428619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AFD5691-612C-6994-41DB-59EB41C6AB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84498" y="20804250"/>
            <a:ext cx="5341076" cy="328861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260FE0D-F1A9-B8FA-CABA-849D94B7FF7F}"/>
              </a:ext>
            </a:extLst>
          </p:cNvPr>
          <p:cNvSpPr txBox="1"/>
          <p:nvPr/>
        </p:nvSpPr>
        <p:spPr>
          <a:xfrm>
            <a:off x="23963457" y="24246152"/>
            <a:ext cx="3042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D20, WC starts to drop</a:t>
            </a:r>
          </a:p>
          <a:p>
            <a:r>
              <a:rPr lang="en-US" dirty="0"/>
              <a:t>After D20, k1 drops less slowly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0C44B16-1455-6AD1-8438-BDE067F9DF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84122" y="21049872"/>
            <a:ext cx="7065829" cy="434584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F3965F2-C6B9-A2CA-AC04-6C7F3F8F7CB8}"/>
              </a:ext>
            </a:extLst>
          </p:cNvPr>
          <p:cNvSpPr txBox="1"/>
          <p:nvPr/>
        </p:nvSpPr>
        <p:spPr>
          <a:xfrm>
            <a:off x="180254" y="106848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9EED04-5B45-5895-678B-1D5474A49A28}"/>
              </a:ext>
            </a:extLst>
          </p:cNvPr>
          <p:cNvSpPr txBox="1"/>
          <p:nvPr/>
        </p:nvSpPr>
        <p:spPr>
          <a:xfrm>
            <a:off x="14489087" y="750258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73D67D-8786-4781-3B57-8AFC021DBEC3}"/>
              </a:ext>
            </a:extLst>
          </p:cNvPr>
          <p:cNvSpPr txBox="1"/>
          <p:nvPr/>
        </p:nvSpPr>
        <p:spPr>
          <a:xfrm>
            <a:off x="1079608" y="1494191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6F6F9E-EE66-7401-4F0F-6333049A0B3A}"/>
              </a:ext>
            </a:extLst>
          </p:cNvPr>
          <p:cNvSpPr txBox="1"/>
          <p:nvPr/>
        </p:nvSpPr>
        <p:spPr>
          <a:xfrm>
            <a:off x="14463767" y="16383779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ECB89A-5D5D-5701-6F7A-2E6327FAFF3B}"/>
              </a:ext>
            </a:extLst>
          </p:cNvPr>
          <p:cNvSpPr txBox="1"/>
          <p:nvPr/>
        </p:nvSpPr>
        <p:spPr>
          <a:xfrm>
            <a:off x="977094" y="10544894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EA480C-5DC5-B7BC-599E-0BAC80BEFB4C}"/>
              </a:ext>
            </a:extLst>
          </p:cNvPr>
          <p:cNvSpPr txBox="1"/>
          <p:nvPr/>
        </p:nvSpPr>
        <p:spPr>
          <a:xfrm>
            <a:off x="14377498" y="1191461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44D11D-CDC6-5EB1-EBF9-70866C546905}"/>
              </a:ext>
            </a:extLst>
          </p:cNvPr>
          <p:cNvGrpSpPr/>
          <p:nvPr/>
        </p:nvGrpSpPr>
        <p:grpSpPr>
          <a:xfrm>
            <a:off x="22499361" y="11870859"/>
            <a:ext cx="6417646" cy="4345843"/>
            <a:chOff x="21640720" y="11870860"/>
            <a:chExt cx="6417646" cy="434584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557989D-1744-38AA-AD7F-90DCB8791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640720" y="12223088"/>
              <a:ext cx="6417646" cy="399361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4A6228-5918-86D7-EE9E-FAF8109D25E6}"/>
                </a:ext>
              </a:extLst>
            </p:cNvPr>
            <p:cNvSpPr txBox="1"/>
            <p:nvPr/>
          </p:nvSpPr>
          <p:spPr>
            <a:xfrm>
              <a:off x="21681725" y="11870860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Fig 6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9E51DD3-0C5E-A1CB-5D36-A2325EF81676}"/>
              </a:ext>
            </a:extLst>
          </p:cNvPr>
          <p:cNvGrpSpPr/>
          <p:nvPr/>
        </p:nvGrpSpPr>
        <p:grpSpPr>
          <a:xfrm>
            <a:off x="22597368" y="16216703"/>
            <a:ext cx="6628206" cy="4434255"/>
            <a:chOff x="23853468" y="7400510"/>
            <a:chExt cx="6628206" cy="443425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E77352E-9B72-3B58-3ED2-01E22A897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853468" y="7745628"/>
              <a:ext cx="6628206" cy="408913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6C594D-51C1-D018-A524-77997ECC323E}"/>
                </a:ext>
              </a:extLst>
            </p:cNvPr>
            <p:cNvSpPr txBox="1"/>
            <p:nvPr/>
          </p:nvSpPr>
          <p:spPr>
            <a:xfrm>
              <a:off x="26740839" y="9997227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LL5F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576BE0-0B09-9546-660D-1DEC73E683B6}"/>
                </a:ext>
              </a:extLst>
            </p:cNvPr>
            <p:cNvSpPr txBox="1"/>
            <p:nvPr/>
          </p:nvSpPr>
          <p:spPr>
            <a:xfrm>
              <a:off x="25487043" y="9997080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HL20F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BFD573C-4A0F-7F7A-78D5-D83FE043BB30}"/>
                </a:ext>
              </a:extLst>
            </p:cNvPr>
            <p:cNvSpPr txBox="1"/>
            <p:nvPr/>
          </p:nvSpPr>
          <p:spPr>
            <a:xfrm>
              <a:off x="23853468" y="7400510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Fig 7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482EAD2A-4902-AC1F-C291-E765327C28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84739" y="8625912"/>
            <a:ext cx="5550891" cy="347336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865E4FD-071D-2070-C64A-C829444A3E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44162" y="5031776"/>
            <a:ext cx="5591468" cy="347336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4309B59-4830-4951-5F35-A61625CBB365}"/>
              </a:ext>
            </a:extLst>
          </p:cNvPr>
          <p:cNvSpPr txBox="1"/>
          <p:nvPr/>
        </p:nvSpPr>
        <p:spPr>
          <a:xfrm>
            <a:off x="14538583" y="2101599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08113B1-4355-2AAD-B81A-12A4423E1A97}"/>
              </a:ext>
            </a:extLst>
          </p:cNvPr>
          <p:cNvSpPr txBox="1"/>
          <p:nvPr/>
        </p:nvSpPr>
        <p:spPr>
          <a:xfrm>
            <a:off x="19139405" y="2322279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HL20F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F77E58-6FFA-4EAE-BB92-654EB3B2C862}"/>
              </a:ext>
            </a:extLst>
          </p:cNvPr>
          <p:cNvSpPr txBox="1"/>
          <p:nvPr/>
        </p:nvSpPr>
        <p:spPr>
          <a:xfrm>
            <a:off x="18702877" y="2207922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LL5F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0ABA10B-39F5-82EC-C33A-B6DB7266B140}"/>
              </a:ext>
            </a:extLst>
          </p:cNvPr>
          <p:cNvGrpSpPr/>
          <p:nvPr/>
        </p:nvGrpSpPr>
        <p:grpSpPr>
          <a:xfrm>
            <a:off x="-510697" y="22057369"/>
            <a:ext cx="8293808" cy="6138848"/>
            <a:chOff x="417848" y="837707"/>
            <a:chExt cx="8293808" cy="6138848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488698A1-D57D-B0A8-AE9A-B34E7F1C7C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52" t="10532"/>
            <a:stretch/>
          </p:blipFill>
          <p:spPr>
            <a:xfrm>
              <a:off x="963205" y="1302954"/>
              <a:ext cx="6719172" cy="3856066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0EA9529-5D00-AF28-D8AF-13230D38D7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675" t="53074"/>
            <a:stretch/>
          </p:blipFill>
          <p:spPr>
            <a:xfrm>
              <a:off x="966266" y="4681658"/>
              <a:ext cx="6716111" cy="199892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66DF3E0-9EF3-930C-BBF4-8236714A4082}"/>
                </a:ext>
              </a:extLst>
            </p:cNvPr>
            <p:cNvSpPr txBox="1"/>
            <p:nvPr/>
          </p:nvSpPr>
          <p:spPr>
            <a:xfrm>
              <a:off x="1181276" y="837707"/>
              <a:ext cx="66080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Amount of total carbon and carbon in each form per fruit under 4 treatments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186A40-ABE2-F3CA-511A-103DEC02ACCC}"/>
                </a:ext>
              </a:extLst>
            </p:cNvPr>
            <p:cNvSpPr txBox="1"/>
            <p:nvPr/>
          </p:nvSpPr>
          <p:spPr>
            <a:xfrm>
              <a:off x="7537937" y="3581400"/>
              <a:ext cx="886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Heated</a:t>
              </a:r>
            </a:p>
            <a:p>
              <a:r>
                <a:rPr lang="en-US" dirty="0"/>
                <a:t>Case 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E3B9EB7-346A-A154-1968-BA0F175E4B85}"/>
                </a:ext>
              </a:extLst>
            </p:cNvPr>
            <p:cNvSpPr txBox="1"/>
            <p:nvPr/>
          </p:nvSpPr>
          <p:spPr>
            <a:xfrm>
              <a:off x="7537937" y="2067223"/>
              <a:ext cx="11737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</a:t>
              </a:r>
            </a:p>
            <a:p>
              <a:r>
                <a:rPr lang="en-US" dirty="0"/>
                <a:t>Case 1 &amp; 2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7972307-4AD6-091A-B074-DBE89122C821}"/>
                </a:ext>
              </a:extLst>
            </p:cNvPr>
            <p:cNvSpPr txBox="1"/>
            <p:nvPr/>
          </p:nvSpPr>
          <p:spPr>
            <a:xfrm>
              <a:off x="7537937" y="5095577"/>
              <a:ext cx="886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Heated</a:t>
              </a:r>
            </a:p>
            <a:p>
              <a:r>
                <a:rPr lang="en-US" dirty="0"/>
                <a:t>Case 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7010AB-3B46-1E72-6F18-22D16F253C5F}"/>
                </a:ext>
              </a:extLst>
            </p:cNvPr>
            <p:cNvSpPr txBox="1"/>
            <p:nvPr/>
          </p:nvSpPr>
          <p:spPr>
            <a:xfrm>
              <a:off x="1892806" y="1266294"/>
              <a:ext cx="152317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load, 20F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5512B4-7A86-665E-88D4-805AAC88FF70}"/>
                </a:ext>
              </a:extLst>
            </p:cNvPr>
            <p:cNvSpPr txBox="1"/>
            <p:nvPr/>
          </p:nvSpPr>
          <p:spPr>
            <a:xfrm>
              <a:off x="5121324" y="1284469"/>
              <a:ext cx="1361976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Low load, 5F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4F91BE4-3FB7-C8E8-F3D8-C5094C441347}"/>
                </a:ext>
              </a:extLst>
            </p:cNvPr>
            <p:cNvSpPr txBox="1"/>
            <p:nvPr/>
          </p:nvSpPr>
          <p:spPr>
            <a:xfrm rot="16200000">
              <a:off x="136856" y="3449793"/>
              <a:ext cx="11865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Carbon (g)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AF730EC-778B-2BCB-49BE-4E10659288E3}"/>
                </a:ext>
              </a:extLst>
            </p:cNvPr>
            <p:cNvSpPr txBox="1"/>
            <p:nvPr/>
          </p:nvSpPr>
          <p:spPr>
            <a:xfrm>
              <a:off x="2447259" y="6668778"/>
              <a:ext cx="4036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9AED"/>
                  </a:solidFill>
                </a:rPr>
                <a:t>Blue = Total C, </a:t>
              </a:r>
              <a:r>
                <a:rPr lang="en-US" sz="1400" dirty="0">
                  <a:solidFill>
                    <a:srgbClr val="00B050"/>
                  </a:solidFill>
                </a:rPr>
                <a:t>Green = </a:t>
              </a:r>
              <a:r>
                <a:rPr lang="en-US" sz="1400" dirty="0" err="1">
                  <a:solidFill>
                    <a:srgbClr val="00B050"/>
                  </a:solidFill>
                </a:rPr>
                <a:t>Csyn</a:t>
              </a:r>
              <a:r>
                <a:rPr lang="en-US" sz="1400" dirty="0">
                  <a:solidFill>
                    <a:srgbClr val="00B050"/>
                  </a:solidFill>
                </a:rPr>
                <a:t>, </a:t>
              </a:r>
              <a:r>
                <a:rPr lang="en-US" sz="1400" dirty="0">
                  <a:solidFill>
                    <a:srgbClr val="F24266"/>
                  </a:solidFill>
                </a:rPr>
                <a:t>Red = </a:t>
              </a:r>
              <a:r>
                <a:rPr lang="en-US" sz="1400" dirty="0" err="1">
                  <a:solidFill>
                    <a:srgbClr val="F24266"/>
                  </a:solidFill>
                </a:rPr>
                <a:t>Csta</a:t>
              </a:r>
              <a:r>
                <a:rPr lang="en-US" sz="1400" dirty="0">
                  <a:solidFill>
                    <a:srgbClr val="F24266"/>
                  </a:solidFill>
                </a:rPr>
                <a:t>, </a:t>
              </a:r>
              <a:r>
                <a:rPr lang="en-US" sz="1400" dirty="0"/>
                <a:t>Black = </a:t>
              </a:r>
              <a:r>
                <a:rPr lang="en-US" sz="1400" dirty="0" err="1"/>
                <a:t>Csol</a:t>
              </a:r>
              <a:endParaRPr lang="en-US" sz="1400" dirty="0">
                <a:solidFill>
                  <a:srgbClr val="009AED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50BBC2-C4E2-0C80-2B02-06351AF3A0EE}"/>
                </a:ext>
              </a:extLst>
            </p:cNvPr>
            <p:cNvSpPr txBox="1"/>
            <p:nvPr/>
          </p:nvSpPr>
          <p:spPr>
            <a:xfrm>
              <a:off x="417848" y="110904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Fig 2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F331488F-864F-2CC2-C238-ABBB9F4ABB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98653" y="1996861"/>
            <a:ext cx="8775700" cy="54229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36DB9B0-3245-B353-5F2B-4E7FC6446643}"/>
              </a:ext>
            </a:extLst>
          </p:cNvPr>
          <p:cNvSpPr txBox="1"/>
          <p:nvPr/>
        </p:nvSpPr>
        <p:spPr>
          <a:xfrm>
            <a:off x="19513776" y="3101590"/>
            <a:ext cx="13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LL5F, Non-ad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492523-FAE6-84B9-34A7-96BC91196BB9}"/>
              </a:ext>
            </a:extLst>
          </p:cNvPr>
          <p:cNvSpPr txBox="1"/>
          <p:nvPr/>
        </p:nvSpPr>
        <p:spPr>
          <a:xfrm>
            <a:off x="17812964" y="3055497"/>
            <a:ext cx="94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4266"/>
                </a:solidFill>
              </a:rPr>
              <a:t>LL5F, Ad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B40573-6C62-0397-484A-B0AEDB7250AF}"/>
              </a:ext>
            </a:extLst>
          </p:cNvPr>
          <p:cNvSpPr txBox="1"/>
          <p:nvPr/>
        </p:nvSpPr>
        <p:spPr>
          <a:xfrm>
            <a:off x="17208631" y="3622400"/>
            <a:ext cx="1549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HL20F, Non-ad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D8A5424-DCD8-A296-5E8F-B9E493F01EE8}"/>
              </a:ext>
            </a:extLst>
          </p:cNvPr>
          <p:cNvSpPr txBox="1"/>
          <p:nvPr/>
        </p:nvSpPr>
        <p:spPr>
          <a:xfrm>
            <a:off x="17609443" y="4467383"/>
            <a:ext cx="110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24266"/>
                </a:solidFill>
              </a:rPr>
              <a:t>HL20F, Ad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1148AD9-D441-B8A6-9E1A-06F38E4834F6}"/>
              </a:ext>
            </a:extLst>
          </p:cNvPr>
          <p:cNvSpPr txBox="1"/>
          <p:nvPr/>
        </p:nvSpPr>
        <p:spPr>
          <a:xfrm>
            <a:off x="14721817" y="195502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3D9B84A-9565-3BB8-1D35-77C67B91F339}"/>
              </a:ext>
            </a:extLst>
          </p:cNvPr>
          <p:cNvSpPr txBox="1"/>
          <p:nvPr/>
        </p:nvSpPr>
        <p:spPr>
          <a:xfrm>
            <a:off x="21501957" y="2701481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24266"/>
                </a:solidFill>
              </a:rPr>
              <a:t>*Ad = HH in Case 2</a:t>
            </a:r>
          </a:p>
          <a:p>
            <a:r>
              <a:rPr lang="en-US" sz="1600" dirty="0"/>
              <a:t>*Non-ad = the rest</a:t>
            </a:r>
          </a:p>
        </p:txBody>
      </p:sp>
    </p:spTree>
    <p:extLst>
      <p:ext uri="{BB962C8B-B14F-4D97-AF65-F5344CB8AC3E}">
        <p14:creationId xmlns:p14="http://schemas.microsoft.com/office/powerpoint/2010/main" val="317756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9CB8-4613-D551-A1E3-B9951417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84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Output 4: What about when temperature effect considered?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A560D-32FE-1903-70C7-E88723C114C0}"/>
              </a:ext>
            </a:extLst>
          </p:cNvPr>
          <p:cNvSpPr txBox="1"/>
          <p:nvPr/>
        </p:nvSpPr>
        <p:spPr>
          <a:xfrm>
            <a:off x="7145870" y="1458682"/>
            <a:ext cx="4207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 that: </a:t>
            </a:r>
          </a:p>
          <a:p>
            <a:endParaRPr lang="en-US" sz="1600" dirty="0">
              <a:solidFill>
                <a:srgbClr val="0432FF"/>
              </a:solidFill>
            </a:endParaRPr>
          </a:p>
          <a:p>
            <a:r>
              <a:rPr lang="en-US" sz="1600" dirty="0">
                <a:solidFill>
                  <a:srgbClr val="0432FF"/>
                </a:solidFill>
              </a:rPr>
              <a:t>The SSC output is the same trend to the finding by Gautier et al. (2005) for HL20F (reduced under heating)</a:t>
            </a:r>
          </a:p>
          <a:p>
            <a:r>
              <a:rPr lang="en-US" sz="1600" dirty="0"/>
              <a:t>- </a:t>
            </a:r>
            <a:r>
              <a:rPr lang="en-US" sz="1600" dirty="0">
                <a:solidFill>
                  <a:srgbClr val="00C4C7"/>
                </a:solidFill>
              </a:rPr>
              <a:t>Bold blue </a:t>
            </a:r>
            <a:r>
              <a:rPr lang="en-US" sz="1600" dirty="0"/>
              <a:t>vs </a:t>
            </a:r>
            <a:r>
              <a:rPr lang="en-US" sz="1600" dirty="0">
                <a:solidFill>
                  <a:srgbClr val="F86864"/>
                </a:solidFill>
              </a:rPr>
              <a:t>Bold pink</a:t>
            </a:r>
          </a:p>
          <a:p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But not agreed in the LL5F case (that found increased sugars)</a:t>
            </a:r>
          </a:p>
          <a:p>
            <a:r>
              <a:rPr lang="en-US" sz="1600" dirty="0"/>
              <a:t>- </a:t>
            </a:r>
            <a:r>
              <a:rPr lang="en-US" sz="1600" dirty="0">
                <a:solidFill>
                  <a:srgbClr val="00C4C7"/>
                </a:solidFill>
              </a:rPr>
              <a:t>Dash blue </a:t>
            </a:r>
            <a:r>
              <a:rPr lang="en-US" sz="1600" dirty="0"/>
              <a:t>vs </a:t>
            </a:r>
            <a:r>
              <a:rPr lang="en-US" sz="1600" dirty="0">
                <a:solidFill>
                  <a:srgbClr val="F86864"/>
                </a:solidFill>
              </a:rPr>
              <a:t>dash pink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C52DF4-8923-41EF-8E2A-916A022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84" y="1189203"/>
            <a:ext cx="6564646" cy="4088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9EC6F-66F6-4A39-922A-8F47D918BC8A}"/>
              </a:ext>
            </a:extLst>
          </p:cNvPr>
          <p:cNvSpPr txBox="1"/>
          <p:nvPr/>
        </p:nvSpPr>
        <p:spPr>
          <a:xfrm>
            <a:off x="571848" y="5249410"/>
            <a:ext cx="6303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the reason for the sugar drop in HH vs CC the same reason (lower </a:t>
            </a:r>
            <a:r>
              <a:rPr lang="en-US" dirty="0" err="1"/>
              <a:t>Csupply</a:t>
            </a:r>
            <a:r>
              <a:rPr lang="en-US" dirty="0"/>
              <a:t> rate) as in fruit load case?  </a:t>
            </a:r>
          </a:p>
          <a:p>
            <a:r>
              <a:rPr lang="en-US" dirty="0"/>
              <a:t>- 4 hypotheses</a:t>
            </a:r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00E956C-D72D-D1D2-785D-407391B00614}"/>
              </a:ext>
            </a:extLst>
          </p:cNvPr>
          <p:cNvSpPr/>
          <p:nvPr/>
        </p:nvSpPr>
        <p:spPr>
          <a:xfrm rot="10800000">
            <a:off x="5683820" y="2326550"/>
            <a:ext cx="45719" cy="300446"/>
          </a:xfrm>
          <a:prstGeom prst="upArrow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52C1A6A4-B038-041D-6EE9-FE8D2272C5C3}"/>
              </a:ext>
            </a:extLst>
          </p:cNvPr>
          <p:cNvSpPr/>
          <p:nvPr/>
        </p:nvSpPr>
        <p:spPr>
          <a:xfrm rot="10800000">
            <a:off x="5706679" y="1758903"/>
            <a:ext cx="45720" cy="300446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68208C-EC94-A6F6-D04D-93973649EBF3}"/>
              </a:ext>
            </a:extLst>
          </p:cNvPr>
          <p:cNvSpPr txBox="1"/>
          <p:nvPr/>
        </p:nvSpPr>
        <p:spPr>
          <a:xfrm>
            <a:off x="7145870" y="4322377"/>
            <a:ext cx="457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 and 2 (non-ad or adjusted DW and FW) </a:t>
            </a:r>
          </a:p>
          <a:p>
            <a:r>
              <a:rPr lang="en-US" dirty="0"/>
              <a:t>does not change the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CB649D-9212-C8E5-1B59-9AE23FD49EDE}"/>
              </a:ext>
            </a:extLst>
          </p:cNvPr>
          <p:cNvSpPr txBox="1"/>
          <p:nvPr/>
        </p:nvSpPr>
        <p:spPr>
          <a:xfrm>
            <a:off x="74112" y="1210791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10</a:t>
            </a:r>
          </a:p>
        </p:txBody>
      </p:sp>
    </p:spTree>
    <p:extLst>
      <p:ext uri="{BB962C8B-B14F-4D97-AF65-F5344CB8AC3E}">
        <p14:creationId xmlns:p14="http://schemas.microsoft.com/office/powerpoint/2010/main" val="13520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4D72A2-8260-1295-C97D-A35D753795D6}"/>
              </a:ext>
            </a:extLst>
          </p:cNvPr>
          <p:cNvSpPr txBox="1"/>
          <p:nvPr/>
        </p:nvSpPr>
        <p:spPr>
          <a:xfrm>
            <a:off x="221947" y="3468302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Qa.2: sugars are formed more in CC 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look at </a:t>
            </a:r>
            <a:r>
              <a:rPr lang="en-US" sz="1600" dirty="0" err="1"/>
              <a:t>dCsup</a:t>
            </a:r>
            <a:r>
              <a:rPr lang="en-US" sz="1600" dirty="0"/>
              <a:t>/dt</a:t>
            </a:r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  <a:p>
            <a:pPr marL="742950" lvl="1" indent="-285750">
              <a:buFontTx/>
              <a:buChar char="-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E72AD-FF0B-5D02-31D6-1C53A5956418}"/>
              </a:ext>
            </a:extLst>
          </p:cNvPr>
          <p:cNvSpPr txBox="1"/>
          <p:nvPr/>
        </p:nvSpPr>
        <p:spPr>
          <a:xfrm>
            <a:off x="6339182" y="3444320"/>
            <a:ext cx="115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dCsup</a:t>
            </a:r>
            <a:r>
              <a:rPr lang="en-US" sz="1600" dirty="0"/>
              <a:t> (g/h)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FC4376-C234-E394-6023-D09BD50B4A9C}"/>
              </a:ext>
            </a:extLst>
          </p:cNvPr>
          <p:cNvSpPr txBox="1"/>
          <p:nvPr/>
        </p:nvSpPr>
        <p:spPr>
          <a:xfrm>
            <a:off x="4409899" y="1493458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280E8-2A85-3B45-62EF-9810E4BF8080}"/>
                  </a:ext>
                </a:extLst>
              </p:cNvPr>
              <p:cNvSpPr txBox="1"/>
              <p:nvPr/>
            </p:nvSpPr>
            <p:spPr>
              <a:xfrm>
                <a:off x="762486" y="1405954"/>
                <a:ext cx="3337132" cy="536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Palatino" pitchFamily="2" charset="77"/>
                                  <a:ea typeface="Palatino" pitchFamily="2" charset="77"/>
                                </a:rPr>
                                <m:t>resp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=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g</m:t>
                          </m:r>
                        </m:sub>
                      </m:sSub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dDW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+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m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0" smtClean="0">
                          <a:latin typeface="Palatino" pitchFamily="2" charset="77"/>
                          <a:ea typeface="Palatino" pitchFamily="2" charset="77"/>
                        </a:rPr>
                        <m:t>DW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Palatino" pitchFamily="2" charset="77"/>
                              <a:ea typeface="Palatino" pitchFamily="2" charset="77"/>
                            </a:rPr>
                            <m:t>−20)/10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Palatino" pitchFamily="2" charset="77"/>
                  <a:ea typeface="Palatino" pitchFamily="2" charset="77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8280E8-2A85-3B45-62EF-9810E4BF8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86" y="1405954"/>
                <a:ext cx="3337132" cy="536172"/>
              </a:xfrm>
              <a:prstGeom prst="rect">
                <a:avLst/>
              </a:prstGeom>
              <a:blipFill>
                <a:blip r:embed="rId2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C81F76C-C5D5-6F34-0DBE-603A1EF75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2" y="4254225"/>
            <a:ext cx="4330700" cy="76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68B897-1171-1B66-0513-B430041824D3}"/>
              </a:ext>
            </a:extLst>
          </p:cNvPr>
          <p:cNvSpPr txBox="1"/>
          <p:nvPr/>
        </p:nvSpPr>
        <p:spPr>
          <a:xfrm>
            <a:off x="163749" y="264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Why </a:t>
            </a:r>
            <a:r>
              <a:rPr lang="en-US" dirty="0" err="1">
                <a:latin typeface="+mj-lt"/>
              </a:rPr>
              <a:t>Csol</a:t>
            </a:r>
            <a:r>
              <a:rPr lang="en-US" dirty="0">
                <a:latin typeface="+mj-lt"/>
              </a:rPr>
              <a:t> decreases under HH condition?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E12716-AEB9-56B2-8A1F-1800A7D31B44}"/>
              </a:ext>
            </a:extLst>
          </p:cNvPr>
          <p:cNvSpPr txBox="1"/>
          <p:nvPr/>
        </p:nvSpPr>
        <p:spPr>
          <a:xfrm>
            <a:off x="327498" y="860952"/>
            <a:ext cx="5507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Qa.1: higher respiration rate under HH = reduce more sugars</a:t>
            </a:r>
          </a:p>
          <a:p>
            <a:pPr marL="742950" lvl="3" indent="-285750">
              <a:buFontTx/>
              <a:buChar char="-"/>
            </a:pPr>
            <a:r>
              <a:rPr lang="en-US" sz="1600" dirty="0"/>
              <a:t>look at </a:t>
            </a:r>
            <a:r>
              <a:rPr lang="en-US" sz="1600" dirty="0" err="1"/>
              <a:t>dCresp</a:t>
            </a:r>
            <a:r>
              <a:rPr lang="en-US" sz="1600" dirty="0"/>
              <a:t>/dt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CF0A7C-32B4-B63B-EAB0-9C1B45503805}"/>
              </a:ext>
            </a:extLst>
          </p:cNvPr>
          <p:cNvSpPr txBox="1"/>
          <p:nvPr/>
        </p:nvSpPr>
        <p:spPr>
          <a:xfrm>
            <a:off x="327498" y="2081648"/>
            <a:ext cx="4968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Aa.1: HH indeed has a higher respiration rate </a:t>
            </a:r>
            <a:r>
              <a:rPr lang="en-US" dirty="0">
                <a:solidFill>
                  <a:schemeClr val="accent1"/>
                </a:solidFill>
              </a:rPr>
              <a:t>✅</a:t>
            </a:r>
            <a:endParaRPr lang="en-US" dirty="0"/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1A854-B3AD-672D-5AB6-46F1D49EDC25}"/>
              </a:ext>
            </a:extLst>
          </p:cNvPr>
          <p:cNvSpPr txBox="1"/>
          <p:nvPr/>
        </p:nvSpPr>
        <p:spPr>
          <a:xfrm>
            <a:off x="458930" y="5112336"/>
            <a:ext cx="5800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Aa.2: </a:t>
            </a:r>
            <a:r>
              <a:rPr lang="en-US" dirty="0" err="1"/>
              <a:t>dCsup</a:t>
            </a:r>
            <a:r>
              <a:rPr lang="en-US" dirty="0"/>
              <a:t>/dt is actually higher in HH, compared to CC ❌ 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E64FAB-A530-1754-9E0F-1F2639B0C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7" t="13409"/>
          <a:stretch/>
        </p:blipFill>
        <p:spPr>
          <a:xfrm>
            <a:off x="6207697" y="3734991"/>
            <a:ext cx="5539096" cy="3105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4786B-C655-07A8-C070-EBA5823AFB73}"/>
              </a:ext>
            </a:extLst>
          </p:cNvPr>
          <p:cNvSpPr txBox="1"/>
          <p:nvPr/>
        </p:nvSpPr>
        <p:spPr>
          <a:xfrm>
            <a:off x="9006037" y="418636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D2EC0-BA69-3C64-2F6E-2B58793D1FF6}"/>
              </a:ext>
            </a:extLst>
          </p:cNvPr>
          <p:cNvSpPr txBox="1"/>
          <p:nvPr/>
        </p:nvSpPr>
        <p:spPr>
          <a:xfrm>
            <a:off x="10155157" y="441402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B0EE95-24AC-3931-E91E-ED33FCE324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1"/>
          <a:stretch/>
        </p:blipFill>
        <p:spPr>
          <a:xfrm>
            <a:off x="6114772" y="112481"/>
            <a:ext cx="5716332" cy="3301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C7ADBB4-0404-7108-575B-10CB711EEB54}"/>
              </a:ext>
            </a:extLst>
          </p:cNvPr>
          <p:cNvSpPr txBox="1"/>
          <p:nvPr/>
        </p:nvSpPr>
        <p:spPr>
          <a:xfrm>
            <a:off x="6348924" y="111092"/>
            <a:ext cx="122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dCresp</a:t>
            </a:r>
            <a:r>
              <a:rPr lang="en-US" sz="1600" dirty="0"/>
              <a:t> (g/h)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5B3793-BCD4-9828-FE9D-F2CC24EF0B8F}"/>
              </a:ext>
            </a:extLst>
          </p:cNvPr>
          <p:cNvSpPr txBox="1"/>
          <p:nvPr/>
        </p:nvSpPr>
        <p:spPr>
          <a:xfrm>
            <a:off x="9419699" y="63106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E5608-AC10-3467-EF14-659F208AEF73}"/>
              </a:ext>
            </a:extLst>
          </p:cNvPr>
          <p:cNvSpPr txBox="1"/>
          <p:nvPr/>
        </p:nvSpPr>
        <p:spPr>
          <a:xfrm>
            <a:off x="10568819" y="85873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449B3-646F-0885-3A16-3A57408031BC}"/>
              </a:ext>
            </a:extLst>
          </p:cNvPr>
          <p:cNvSpPr txBox="1"/>
          <p:nvPr/>
        </p:nvSpPr>
        <p:spPr>
          <a:xfrm>
            <a:off x="6560246" y="461792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_______ High load, 20F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877847-2583-E63A-951C-D7FF2012A67E}"/>
              </a:ext>
            </a:extLst>
          </p:cNvPr>
          <p:cNvSpPr txBox="1"/>
          <p:nvPr/>
        </p:nvSpPr>
        <p:spPr>
          <a:xfrm>
            <a:off x="6552041" y="837759"/>
            <a:ext cx="1791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------------ Low load, 5F</a:t>
            </a:r>
          </a:p>
        </p:txBody>
      </p:sp>
    </p:spTree>
    <p:extLst>
      <p:ext uri="{BB962C8B-B14F-4D97-AF65-F5344CB8AC3E}">
        <p14:creationId xmlns:p14="http://schemas.microsoft.com/office/powerpoint/2010/main" val="13850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8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EE8CB-0C74-53B6-7ABD-99294321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7" t="13409"/>
          <a:stretch/>
        </p:blipFill>
        <p:spPr>
          <a:xfrm>
            <a:off x="6522360" y="532315"/>
            <a:ext cx="5539096" cy="3105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DCAC4-1C4B-9618-1221-1FCB81999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1"/>
          <a:stretch/>
        </p:blipFill>
        <p:spPr>
          <a:xfrm>
            <a:off x="609828" y="433791"/>
            <a:ext cx="5716332" cy="330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2F4294-D2FD-98C9-9217-9A1E3F6586E9}"/>
              </a:ext>
            </a:extLst>
          </p:cNvPr>
          <p:cNvSpPr txBox="1"/>
          <p:nvPr/>
        </p:nvSpPr>
        <p:spPr>
          <a:xfrm>
            <a:off x="1012630" y="475315"/>
            <a:ext cx="1222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dCresp</a:t>
            </a:r>
            <a:r>
              <a:rPr lang="en-US" sz="1600" dirty="0"/>
              <a:t> (g/h)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866E7-84C0-1705-0D93-EB141D8F2B64}"/>
              </a:ext>
            </a:extLst>
          </p:cNvPr>
          <p:cNvSpPr txBox="1"/>
          <p:nvPr/>
        </p:nvSpPr>
        <p:spPr>
          <a:xfrm>
            <a:off x="565168" y="162983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11a)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D24ED3-479F-50F1-A579-F1F0B4798529}"/>
              </a:ext>
            </a:extLst>
          </p:cNvPr>
          <p:cNvSpPr txBox="1"/>
          <p:nvPr/>
        </p:nvSpPr>
        <p:spPr>
          <a:xfrm>
            <a:off x="5804950" y="4932059"/>
            <a:ext cx="1851533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_____ </a:t>
            </a:r>
            <a:r>
              <a:rPr lang="en-US" sz="1400" dirty="0"/>
              <a:t>	HL20F, CC</a:t>
            </a:r>
          </a:p>
          <a:p>
            <a:r>
              <a:rPr lang="en-US" sz="2400" dirty="0">
                <a:solidFill>
                  <a:srgbClr val="FF0000"/>
                </a:solidFill>
              </a:rPr>
              <a:t>____</a:t>
            </a:r>
            <a:r>
              <a:rPr lang="en-US" sz="1400" dirty="0">
                <a:solidFill>
                  <a:srgbClr val="FF0000"/>
                </a:solidFill>
              </a:rPr>
              <a:t>	HL20F, HH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2400" dirty="0"/>
              <a:t>------</a:t>
            </a:r>
            <a:r>
              <a:rPr lang="en-US" sz="1400" dirty="0"/>
              <a:t> 	LL5F, CC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------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L5F, HH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BF0CD-E23A-FE71-F1F6-4E9A3195F867}"/>
              </a:ext>
            </a:extLst>
          </p:cNvPr>
          <p:cNvSpPr txBox="1"/>
          <p:nvPr/>
        </p:nvSpPr>
        <p:spPr>
          <a:xfrm>
            <a:off x="6896870" y="520320"/>
            <a:ext cx="115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dCsup</a:t>
            </a:r>
            <a:r>
              <a:rPr lang="en-US" sz="1600" dirty="0"/>
              <a:t> (g/h)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8EEE5C-4BB8-A16E-984C-2BB268D547A8}"/>
              </a:ext>
            </a:extLst>
          </p:cNvPr>
          <p:cNvSpPr txBox="1"/>
          <p:nvPr/>
        </p:nvSpPr>
        <p:spPr>
          <a:xfrm>
            <a:off x="6429435" y="202392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11b)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8FD4A5-F97B-E8E5-A3A3-396D6AF43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55" y="803123"/>
            <a:ext cx="1595851" cy="15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044024-225D-8044-37A2-7406369F7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587" y="758773"/>
            <a:ext cx="1595851" cy="15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55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9A7214-895F-67BD-F37F-281579C5F5F5}"/>
              </a:ext>
            </a:extLst>
          </p:cNvPr>
          <p:cNvSpPr txBox="1"/>
          <p:nvPr/>
        </p:nvSpPr>
        <p:spPr>
          <a:xfrm>
            <a:off x="336242" y="3331534"/>
            <a:ext cx="6042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Qa.4: higher net sugars-to-others conversion under HH - look at k1 </a:t>
            </a:r>
          </a:p>
          <a:p>
            <a:pPr marL="0"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96E4D-E117-5741-2D8D-4065EDAF806C}"/>
              </a:ext>
            </a:extLst>
          </p:cNvPr>
          <p:cNvSpPr txBox="1"/>
          <p:nvPr/>
        </p:nvSpPr>
        <p:spPr>
          <a:xfrm>
            <a:off x="2715435" y="3670089"/>
            <a:ext cx="43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higher k</a:t>
            </a:r>
            <a:r>
              <a:rPr lang="en-US" sz="1600" baseline="-25000" dirty="0"/>
              <a:t>1</a:t>
            </a:r>
            <a:r>
              <a:rPr lang="en-US" sz="1600" dirty="0"/>
              <a:t> = higher net sugar-to-other conversion</a:t>
            </a:r>
          </a:p>
          <a:p>
            <a:r>
              <a:rPr lang="en-US" sz="1600" dirty="0"/>
              <a:t>- HH is higher, only support for early period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1C9C490-BA29-8FA3-10B1-45949E7CD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36242" y="3792008"/>
            <a:ext cx="2379193" cy="1833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9D3EA-C5AC-2EED-4442-441CFF0A2958}"/>
              </a:ext>
            </a:extLst>
          </p:cNvPr>
          <p:cNvSpPr txBox="1"/>
          <p:nvPr/>
        </p:nvSpPr>
        <p:spPr>
          <a:xfrm>
            <a:off x="7267423" y="3670089"/>
            <a:ext cx="43106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But, </a:t>
            </a:r>
            <a:r>
              <a:rPr lang="en-US" sz="1600" dirty="0" err="1"/>
              <a:t>Coth</a:t>
            </a:r>
            <a:r>
              <a:rPr lang="en-US" sz="1600" dirty="0"/>
              <a:t> in HH is indeed higher – only in case 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95E756-B9AF-3F01-3424-6E916A45E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9" t="54352" r="48189" b="-6825"/>
          <a:stretch/>
        </p:blipFill>
        <p:spPr>
          <a:xfrm>
            <a:off x="659845" y="5625589"/>
            <a:ext cx="1731985" cy="699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4764D1-1015-7136-A0BF-268FC92C02E7}"/>
              </a:ext>
            </a:extLst>
          </p:cNvPr>
          <p:cNvSpPr txBox="1"/>
          <p:nvPr/>
        </p:nvSpPr>
        <p:spPr>
          <a:xfrm>
            <a:off x="186021" y="201108"/>
            <a:ext cx="6011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2" indent="-285750">
              <a:buFontTx/>
              <a:buChar char="-"/>
            </a:pPr>
            <a:r>
              <a:rPr lang="en-US" sz="1600" dirty="0"/>
              <a:t>Qa.3: higher net sugars-to-starch conversion under HH - look at k3 </a:t>
            </a:r>
          </a:p>
          <a:p>
            <a:pPr marL="0" lvl="2"/>
            <a:endParaRPr lang="en-US" sz="1600" dirty="0"/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D8A894BE-0FA7-593B-B198-47C14ED78B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724" r="38416"/>
          <a:stretch/>
        </p:blipFill>
        <p:spPr>
          <a:xfrm>
            <a:off x="323013" y="625595"/>
            <a:ext cx="2379193" cy="1833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25F0A25-E941-B9DC-9817-724F6F793269}"/>
              </a:ext>
            </a:extLst>
          </p:cNvPr>
          <p:cNvSpPr txBox="1"/>
          <p:nvPr/>
        </p:nvSpPr>
        <p:spPr>
          <a:xfrm>
            <a:off x="2842382" y="441805"/>
            <a:ext cx="43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- Lower k</a:t>
            </a:r>
            <a:r>
              <a:rPr lang="en-US" sz="1600" baseline="-25000" dirty="0"/>
              <a:t>3</a:t>
            </a:r>
            <a:r>
              <a:rPr lang="en-US" sz="1600" dirty="0"/>
              <a:t> = higher net sugar-to-starch conversion</a:t>
            </a:r>
          </a:p>
          <a:p>
            <a:r>
              <a:rPr lang="en-US" sz="1600" dirty="0"/>
              <a:t>- k3 is indeed lower under HH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E348AC-F764-04DD-8E39-04EF3AF20532}"/>
              </a:ext>
            </a:extLst>
          </p:cNvPr>
          <p:cNvSpPr txBox="1"/>
          <p:nvPr/>
        </p:nvSpPr>
        <p:spPr>
          <a:xfrm>
            <a:off x="7433493" y="222435"/>
            <a:ext cx="2966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  But, </a:t>
            </a:r>
            <a:r>
              <a:rPr lang="en-US" sz="1600" dirty="0" err="1"/>
              <a:t>Csta</a:t>
            </a:r>
            <a:r>
              <a:rPr lang="en-US" sz="1600" dirty="0"/>
              <a:t> in HH is actually lower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7F56D-AC86-C08B-E70D-649F67663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91" b="39162"/>
          <a:stretch/>
        </p:blipFill>
        <p:spPr>
          <a:xfrm>
            <a:off x="370531" y="2459175"/>
            <a:ext cx="2363232" cy="6878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8F331E-1415-D599-5FBE-BA62B565A1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" t="11307"/>
          <a:stretch/>
        </p:blipFill>
        <p:spPr>
          <a:xfrm>
            <a:off x="2571994" y="4186499"/>
            <a:ext cx="4861499" cy="26435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116710-3056-B6D3-FE97-E8BD28C3C5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23"/>
          <a:stretch/>
        </p:blipFill>
        <p:spPr>
          <a:xfrm>
            <a:off x="2809052" y="970438"/>
            <a:ext cx="4356100" cy="23833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FCF705-39FA-F149-D840-76E6391CE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3144" y="623269"/>
            <a:ext cx="4648534" cy="28689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9BF9BFB-10BD-A91C-D3BC-7061471308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930" y="4008642"/>
            <a:ext cx="4466747" cy="27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B52D12-BFCD-E858-3C2C-E7766FDA4C78}"/>
              </a:ext>
            </a:extLst>
          </p:cNvPr>
          <p:cNvSpPr txBox="1">
            <a:spLocks/>
          </p:cNvSpPr>
          <p:nvPr/>
        </p:nvSpPr>
        <p:spPr>
          <a:xfrm>
            <a:off x="594018" y="2953386"/>
            <a:ext cx="10515600" cy="2187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prstClr val="black"/>
                </a:solidFill>
              </a:rPr>
              <a:t>Why fruit load? – importance of optimised fruit load</a:t>
            </a:r>
          </a:p>
          <a:p>
            <a:r>
              <a:rPr lang="en-US" sz="1800" dirty="0"/>
              <a:t>Fruit pruning is the common agricultural practice</a:t>
            </a:r>
          </a:p>
          <a:p>
            <a:pPr lvl="1"/>
            <a:r>
              <a:rPr lang="en-US" sz="1600" dirty="0"/>
              <a:t>Experimentally, found to increase the sugar contents per fruit, leading to a more acceptable fruit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F06F8-B13C-9947-6FEA-40B6D78FB9C9}"/>
              </a:ext>
            </a:extLst>
          </p:cNvPr>
          <p:cNvSpPr txBox="1"/>
          <p:nvPr/>
        </p:nvSpPr>
        <p:spPr>
          <a:xfrm>
            <a:off x="3757895" y="5616142"/>
            <a:ext cx="6950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Is there an optimal temperature that allows us to keep more fruits without the drop in the sugar content?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59464-881D-D7FE-9FDA-271D3B654A6A}"/>
              </a:ext>
            </a:extLst>
          </p:cNvPr>
          <p:cNvSpPr txBox="1"/>
          <p:nvPr/>
        </p:nvSpPr>
        <p:spPr>
          <a:xfrm>
            <a:off x="3757896" y="4771313"/>
            <a:ext cx="675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What processes change in the activity between two cases of fruit loads and as temperature is increased?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9AD551-1A60-A8DA-BD5B-70DCF4308FAC}"/>
              </a:ext>
            </a:extLst>
          </p:cNvPr>
          <p:cNvSpPr txBox="1"/>
          <p:nvPr/>
        </p:nvSpPr>
        <p:spPr>
          <a:xfrm>
            <a:off x="594018" y="781947"/>
            <a:ext cx="1070502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075" marR="0" lvl="1" indent="0" algn="l" defTabSz="457200" rtl="0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Why temperature? – importance of optimised temperature</a:t>
            </a:r>
          </a:p>
          <a:p>
            <a:pPr marL="285750" lvl="1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prstClr val="black"/>
                </a:solidFill>
              </a:rPr>
              <a:t>Fruit yield and quality </a:t>
            </a:r>
            <a:r>
              <a:rPr lang="en-US" dirty="0">
                <a:solidFill>
                  <a:prstClr val="black"/>
                </a:solidFill>
              </a:rPr>
              <a:t>is highly dependent on ambient temperature </a:t>
            </a:r>
            <a:endParaRPr lang="en-GB" dirty="0">
              <a:solidFill>
                <a:prstClr val="black"/>
              </a:solidFill>
            </a:endParaRPr>
          </a:p>
          <a:p>
            <a:pPr marL="742950" lvl="2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prstClr val="black"/>
                </a:solidFill>
              </a:rPr>
              <a:t>%fruit set and fruit weight per plant decreased with increase in air temperature from 25 to 29°C (</a:t>
            </a:r>
            <a:r>
              <a:rPr lang="en-GB" sz="1600" dirty="0" err="1">
                <a:solidFill>
                  <a:prstClr val="black"/>
                </a:solidFill>
              </a:rPr>
              <a:t>Harel</a:t>
            </a:r>
            <a:r>
              <a:rPr lang="en-GB" sz="1600" dirty="0">
                <a:solidFill>
                  <a:prstClr val="black"/>
                </a:solidFill>
              </a:rPr>
              <a:t> et al., 2014) </a:t>
            </a:r>
          </a:p>
          <a:p>
            <a:pPr marL="742950" lvl="3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Quality parameters altered more due to temperature change, compared to PAR change </a:t>
            </a:r>
            <a:r>
              <a:rPr lang="en-GB" sz="1600" dirty="0"/>
              <a:t>(Riga et al., 2008)</a:t>
            </a:r>
            <a:endParaRPr lang="en-GB" sz="1600" dirty="0">
              <a:solidFill>
                <a:prstClr val="black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</a:rPr>
              <a:t>Climate change is threatening, and controlling growing temperature can be increasingly cost intensive -&gt; small-holder farmers are the most vulnerable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F9662A-7D94-92CA-442E-02BF495EB582}"/>
              </a:ext>
            </a:extLst>
          </p:cNvPr>
          <p:cNvSpPr txBox="1">
            <a:spLocks/>
          </p:cNvSpPr>
          <p:nvPr/>
        </p:nvSpPr>
        <p:spPr>
          <a:xfrm>
            <a:off x="352865" y="200694"/>
            <a:ext cx="11958998" cy="5662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Why should we focus on temperature and fruit load effect on fruit sugar contents?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5F2D26-70BA-EE96-6196-52F995555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825" y="4134752"/>
            <a:ext cx="2187149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629ACF-8694-570B-FC25-A67AA5848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t="-299"/>
          <a:stretch/>
        </p:blipFill>
        <p:spPr>
          <a:xfrm>
            <a:off x="1652193" y="3623912"/>
            <a:ext cx="4861499" cy="2989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ADA523-E5A9-A58F-770C-21E2D1F48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"/>
          <a:stretch/>
        </p:blipFill>
        <p:spPr>
          <a:xfrm>
            <a:off x="1869600" y="452117"/>
            <a:ext cx="4356100" cy="264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319E6-611C-B16F-5519-B8AFF80D6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92" y="365125"/>
            <a:ext cx="4648534" cy="286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1EC7D-D146-155D-AF86-2E42CBF64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35" y="3623912"/>
            <a:ext cx="4627791" cy="2868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49EE8-A4CD-A7D9-B97A-1F44521A17CA}"/>
              </a:ext>
            </a:extLst>
          </p:cNvPr>
          <p:cNvSpPr txBox="1"/>
          <p:nvPr/>
        </p:nvSpPr>
        <p:spPr>
          <a:xfrm>
            <a:off x="2064341" y="132994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12a)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56B6B6-FE2B-B51D-D134-DEB3EB24B528}"/>
              </a:ext>
            </a:extLst>
          </p:cNvPr>
          <p:cNvSpPr txBox="1"/>
          <p:nvPr/>
        </p:nvSpPr>
        <p:spPr>
          <a:xfrm>
            <a:off x="6801898" y="59218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12b)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19B59-13CF-D5BA-44D5-2A74BE6B7941}"/>
              </a:ext>
            </a:extLst>
          </p:cNvPr>
          <p:cNvSpPr txBox="1"/>
          <p:nvPr/>
        </p:nvSpPr>
        <p:spPr>
          <a:xfrm>
            <a:off x="1957921" y="3319211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12c)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D4A482-017A-BFB3-22C1-13FE21F1C25E}"/>
              </a:ext>
            </a:extLst>
          </p:cNvPr>
          <p:cNvSpPr txBox="1"/>
          <p:nvPr/>
        </p:nvSpPr>
        <p:spPr>
          <a:xfrm>
            <a:off x="6801898" y="3275111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12d)</a:t>
            </a:r>
          </a:p>
        </p:txBody>
      </p:sp>
    </p:spTree>
    <p:extLst>
      <p:ext uri="{BB962C8B-B14F-4D97-AF65-F5344CB8AC3E}">
        <p14:creationId xmlns:p14="http://schemas.microsoft.com/office/powerpoint/2010/main" val="3526273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44E8-9B19-AD0E-21F3-1A504806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411395"/>
            <a:ext cx="10515600" cy="418646"/>
          </a:xfrm>
        </p:spPr>
        <p:txBody>
          <a:bodyPr>
            <a:noAutofit/>
          </a:bodyPr>
          <a:lstStyle/>
          <a:p>
            <a:r>
              <a:rPr lang="en-US" sz="2800" dirty="0"/>
              <a:t>In summary, Why </a:t>
            </a:r>
            <a:r>
              <a:rPr lang="en-US" sz="2800" dirty="0" err="1"/>
              <a:t>Csol</a:t>
            </a:r>
            <a:r>
              <a:rPr lang="en-US" sz="2800" dirty="0"/>
              <a:t> decreases under HH condition?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8AF77-56DF-7D56-7A52-A450A0BCC0C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76943" y="970384"/>
            <a:ext cx="5590495" cy="410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Likely answer: Aa.1 sugars are more respired under HH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Since a higher respiration rate found in HH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1"/>
                </a:solidFill>
              </a:rPr>
              <a:t>Second likely answer: Aa. 3 more sugars get converted other compounds under HH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/>
                </a:solidFill>
              </a:rPr>
              <a:t>Always true for low load (both case 1 and 2)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chemeClr val="accent1"/>
                </a:solidFill>
              </a:rPr>
              <a:t>For high load; only If we assume the non-adjusted weight (case 1)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Not because a higher </a:t>
            </a:r>
            <a:r>
              <a:rPr lang="en-US" sz="2000" dirty="0" err="1">
                <a:solidFill>
                  <a:srgbClr val="C00000"/>
                </a:solidFill>
              </a:rPr>
              <a:t>Csup</a:t>
            </a:r>
            <a:r>
              <a:rPr lang="en-US" sz="2000" dirty="0">
                <a:solidFill>
                  <a:srgbClr val="C00000"/>
                </a:solidFill>
              </a:rPr>
              <a:t> rate in CC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C00000"/>
                </a:solidFill>
              </a:rPr>
              <a:t>Since </a:t>
            </a:r>
            <a:r>
              <a:rPr lang="en-US" sz="1600" dirty="0" err="1">
                <a:solidFill>
                  <a:srgbClr val="C00000"/>
                </a:solidFill>
              </a:rPr>
              <a:t>Csup</a:t>
            </a:r>
            <a:r>
              <a:rPr lang="en-US" sz="1600" dirty="0">
                <a:solidFill>
                  <a:srgbClr val="C00000"/>
                </a:solidFill>
              </a:rPr>
              <a:t> rate is higher in HH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C00000"/>
                </a:solidFill>
              </a:rPr>
              <a:t>Nor more sugars get converted under H t</a:t>
            </a:r>
            <a:r>
              <a:rPr lang="en-US" sz="1800" dirty="0">
                <a:solidFill>
                  <a:srgbClr val="C00000"/>
                </a:solidFill>
              </a:rPr>
              <a:t>o starch 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solidFill>
                  <a:srgbClr val="C00000"/>
                </a:solidFill>
              </a:rPr>
              <a:t>Even though k3 is lower, the </a:t>
            </a:r>
            <a:r>
              <a:rPr lang="en-US" sz="1600" dirty="0" err="1">
                <a:solidFill>
                  <a:srgbClr val="C00000"/>
                </a:solidFill>
              </a:rPr>
              <a:t>Csta</a:t>
            </a:r>
            <a:r>
              <a:rPr lang="en-US" sz="1600" dirty="0">
                <a:solidFill>
                  <a:srgbClr val="C00000"/>
                </a:solidFill>
              </a:rPr>
              <a:t> of HH appears lower</a:t>
            </a:r>
          </a:p>
          <a:p>
            <a:pPr marL="742950" lvl="1" indent="-285750">
              <a:buFontTx/>
              <a:buChar char="-"/>
            </a:pP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CD1DC-4650-349F-ECE3-B9E2D1A0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77" y="2107246"/>
            <a:ext cx="4264120" cy="26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3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65AA-D9D3-2AF8-C061-A7B0E100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E430-7926-3A95-086A-A9A09F79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and fruit load can alter the level of carbon in several forms</a:t>
            </a:r>
          </a:p>
          <a:p>
            <a:r>
              <a:rPr lang="en-US" dirty="0"/>
              <a:t>Even though the responses are the same, the reasons behind can be different</a:t>
            </a:r>
          </a:p>
          <a:p>
            <a:r>
              <a:rPr lang="en-US" dirty="0"/>
              <a:t>Modelling can help track change in metabolism (metabolic shift)</a:t>
            </a:r>
          </a:p>
          <a:p>
            <a:r>
              <a:rPr lang="en-US" dirty="0"/>
              <a:t>More work needs to be done for the in-depth investigation of the differences </a:t>
            </a:r>
          </a:p>
        </p:txBody>
      </p:sp>
    </p:spTree>
    <p:extLst>
      <p:ext uri="{BB962C8B-B14F-4D97-AF65-F5344CB8AC3E}">
        <p14:creationId xmlns:p14="http://schemas.microsoft.com/office/powerpoint/2010/main" val="1420711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4901C-BBFB-0C82-72E3-E20504327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8" t="12889" r="10918"/>
          <a:stretch/>
        </p:blipFill>
        <p:spPr>
          <a:xfrm>
            <a:off x="6034264" y="692357"/>
            <a:ext cx="5257798" cy="3480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0C925-AE03-B9E7-6277-9349E7E039A4}"/>
              </a:ext>
            </a:extLst>
          </p:cNvPr>
          <p:cNvSpPr txBox="1"/>
          <p:nvPr/>
        </p:nvSpPr>
        <p:spPr>
          <a:xfrm>
            <a:off x="898842" y="1252991"/>
            <a:ext cx="187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HL vs LL under HH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ADCE6-026E-1D9D-CBDF-7CAE5CC91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57" r="12448"/>
          <a:stretch/>
        </p:blipFill>
        <p:spPr>
          <a:xfrm>
            <a:off x="449087" y="695569"/>
            <a:ext cx="5585175" cy="34353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B41AC-FE0B-E537-D077-0649327CFF32}"/>
              </a:ext>
            </a:extLst>
          </p:cNvPr>
          <p:cNvSpPr txBox="1"/>
          <p:nvPr/>
        </p:nvSpPr>
        <p:spPr>
          <a:xfrm>
            <a:off x="397881" y="4854263"/>
            <a:ext cx="3275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highlight>
                  <a:srgbClr val="000000"/>
                </a:highlight>
              </a:rPr>
              <a:t>The same conclusion about HL and LL </a:t>
            </a:r>
          </a:p>
          <a:p>
            <a:r>
              <a:rPr lang="en-US" sz="1600" dirty="0">
                <a:solidFill>
                  <a:srgbClr val="009AED"/>
                </a:solidFill>
              </a:rPr>
              <a:t>Total C: in HL20F is always lower than LL5F either CC or HH</a:t>
            </a:r>
          </a:p>
          <a:p>
            <a:r>
              <a:rPr lang="en-US" sz="1600" dirty="0" err="1"/>
              <a:t>Csol</a:t>
            </a:r>
            <a:r>
              <a:rPr lang="en-US" sz="1600" dirty="0"/>
              <a:t>: in HL20F is always</a:t>
            </a:r>
            <a:r>
              <a:rPr lang="en-US" sz="1600" dirty="0">
                <a:solidFill>
                  <a:srgbClr val="009AED"/>
                </a:solidFill>
              </a:rPr>
              <a:t> </a:t>
            </a:r>
            <a:r>
              <a:rPr lang="en-US" sz="1600" dirty="0"/>
              <a:t>lower than that in LL5F either CC or HH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94A5D-5ED7-D22F-42BF-76CBF6893740}"/>
              </a:ext>
            </a:extLst>
          </p:cNvPr>
          <p:cNvSpPr txBox="1"/>
          <p:nvPr/>
        </p:nvSpPr>
        <p:spPr>
          <a:xfrm>
            <a:off x="4503460" y="4926174"/>
            <a:ext cx="7290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Csta</a:t>
            </a:r>
            <a:r>
              <a:rPr lang="en-US" dirty="0">
                <a:solidFill>
                  <a:srgbClr val="FF0000"/>
                </a:solidFill>
              </a:rPr>
              <a:t> starts to decrease earlier in HH and </a:t>
            </a:r>
            <a:r>
              <a:rPr lang="en-US" dirty="0" err="1"/>
              <a:t>Csol</a:t>
            </a:r>
            <a:r>
              <a:rPr lang="en-US" dirty="0"/>
              <a:t> level off earlier in HH for both loads </a:t>
            </a:r>
            <a:r>
              <a:rPr lang="en-US" dirty="0">
                <a:solidFill>
                  <a:srgbClr val="C00000"/>
                </a:solidFill>
              </a:rPr>
              <a:t>(red arrow)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ED333"/>
                </a:solidFill>
              </a:rPr>
              <a:t>Csyn</a:t>
            </a:r>
            <a:r>
              <a:rPr lang="en-US" dirty="0">
                <a:solidFill>
                  <a:srgbClr val="0ED333"/>
                </a:solidFill>
              </a:rPr>
              <a:t> reaches a higher peak at maturity for both loads </a:t>
            </a:r>
            <a:r>
              <a:rPr lang="en-US" dirty="0">
                <a:solidFill>
                  <a:schemeClr val="accent1"/>
                </a:solidFill>
              </a:rPr>
              <a:t>(green arrow)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9AED"/>
                </a:solidFill>
              </a:rPr>
              <a:t>Total C unchanged between CC vs HH (contrast to Case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</a:t>
            </a:r>
            <a:r>
              <a:rPr lang="en-US" dirty="0" err="1"/>
              <a:t>Csol</a:t>
            </a:r>
            <a:r>
              <a:rPr lang="en-US" dirty="0"/>
              <a:t> and </a:t>
            </a:r>
            <a:r>
              <a:rPr lang="en-US" dirty="0" err="1">
                <a:solidFill>
                  <a:srgbClr val="FF0000"/>
                </a:solidFill>
              </a:rPr>
              <a:t>Csta</a:t>
            </a:r>
            <a:r>
              <a:rPr lang="en-US" dirty="0"/>
              <a:t> under HH compared to CC for both loads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0AF98-4B04-57D9-B28B-127F6E616BEB}"/>
              </a:ext>
            </a:extLst>
          </p:cNvPr>
          <p:cNvSpPr txBox="1"/>
          <p:nvPr/>
        </p:nvSpPr>
        <p:spPr>
          <a:xfrm>
            <a:off x="956008" y="1444192"/>
            <a:ext cx="1402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9AED"/>
                </a:solidFill>
              </a:rPr>
              <a:t>Blue = Total C,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 = </a:t>
            </a:r>
            <a:r>
              <a:rPr lang="en-US" sz="1600" dirty="0" err="1">
                <a:solidFill>
                  <a:srgbClr val="00B050"/>
                </a:solidFill>
              </a:rPr>
              <a:t>Csyn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</a:p>
          <a:p>
            <a:r>
              <a:rPr lang="en-US" sz="1600" dirty="0">
                <a:solidFill>
                  <a:srgbClr val="F24266"/>
                </a:solidFill>
              </a:rPr>
              <a:t>Red = </a:t>
            </a:r>
            <a:r>
              <a:rPr lang="en-US" sz="1600" dirty="0" err="1">
                <a:solidFill>
                  <a:srgbClr val="F24266"/>
                </a:solidFill>
              </a:rPr>
              <a:t>Csta</a:t>
            </a:r>
            <a:r>
              <a:rPr lang="en-US" sz="1600" dirty="0">
                <a:solidFill>
                  <a:srgbClr val="F24266"/>
                </a:solidFill>
              </a:rPr>
              <a:t>, </a:t>
            </a:r>
          </a:p>
          <a:p>
            <a:r>
              <a:rPr lang="en-US" sz="1600" dirty="0"/>
              <a:t>Black = </a:t>
            </a:r>
            <a:r>
              <a:rPr lang="en-US" sz="1600" dirty="0" err="1"/>
              <a:t>Csol</a:t>
            </a:r>
            <a:endParaRPr lang="en-US" sz="1600" dirty="0">
              <a:solidFill>
                <a:srgbClr val="009AED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80298A-681A-2232-592E-89E7244455F1}"/>
              </a:ext>
            </a:extLst>
          </p:cNvPr>
          <p:cNvSpPr txBox="1"/>
          <p:nvPr/>
        </p:nvSpPr>
        <p:spPr>
          <a:xfrm>
            <a:off x="941354" y="760791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_______ High load, 20F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1D9CF-7A38-C364-29DA-1D3B29249713}"/>
              </a:ext>
            </a:extLst>
          </p:cNvPr>
          <p:cNvSpPr txBox="1"/>
          <p:nvPr/>
        </p:nvSpPr>
        <p:spPr>
          <a:xfrm>
            <a:off x="898842" y="1057928"/>
            <a:ext cx="2027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------------ Low load, 5F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BB8EF-F01E-34CF-DD7E-FA67FCD91ED9}"/>
              </a:ext>
            </a:extLst>
          </p:cNvPr>
          <p:cNvSpPr txBox="1"/>
          <p:nvPr/>
        </p:nvSpPr>
        <p:spPr>
          <a:xfrm>
            <a:off x="5234359" y="70905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485336-A4A4-52FE-8A9C-6D2DF413E78F}"/>
              </a:ext>
            </a:extLst>
          </p:cNvPr>
          <p:cNvSpPr txBox="1"/>
          <p:nvPr/>
        </p:nvSpPr>
        <p:spPr>
          <a:xfrm>
            <a:off x="6034262" y="731497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 - </a:t>
            </a:r>
            <a:r>
              <a:rPr lang="en-US" dirty="0">
                <a:solidFill>
                  <a:srgbClr val="7030A0"/>
                </a:solidFill>
              </a:rPr>
              <a:t>Case 1 (non-ad DW and FW)</a:t>
            </a:r>
            <a:endParaRPr lang="en-US" dirty="0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42151A3C-AC3C-732A-039F-54128B6B8003}"/>
              </a:ext>
            </a:extLst>
          </p:cNvPr>
          <p:cNvSpPr/>
          <p:nvPr/>
        </p:nvSpPr>
        <p:spPr>
          <a:xfrm rot="20272177">
            <a:off x="8325124" y="3537977"/>
            <a:ext cx="582416" cy="1049955"/>
          </a:xfrm>
          <a:prstGeom prst="upArrow">
            <a:avLst/>
          </a:prstGeom>
          <a:noFill/>
          <a:ln>
            <a:solidFill>
              <a:schemeClr val="accent5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9415B6B7-D3EA-118B-E330-720950218F81}"/>
              </a:ext>
            </a:extLst>
          </p:cNvPr>
          <p:cNvSpPr/>
          <p:nvPr/>
        </p:nvSpPr>
        <p:spPr>
          <a:xfrm>
            <a:off x="11079528" y="1791979"/>
            <a:ext cx="961697" cy="426107"/>
          </a:xfrm>
          <a:prstGeom prst="leftArrow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7BED80-2CCF-1747-5696-28B1FBADA54D}"/>
              </a:ext>
            </a:extLst>
          </p:cNvPr>
          <p:cNvSpPr txBox="1"/>
          <p:nvPr/>
        </p:nvSpPr>
        <p:spPr>
          <a:xfrm rot="16200000">
            <a:off x="-170495" y="2182379"/>
            <a:ext cx="1427891" cy="3077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Carbon (</a:t>
            </a:r>
            <a:r>
              <a:rPr lang="en-US" sz="1400" dirty="0" err="1"/>
              <a:t>gC</a:t>
            </a:r>
            <a:r>
              <a:rPr lang="en-US" sz="1400" dirty="0"/>
              <a:t>/fruit)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C762D49-DCC6-AF3D-C363-BB8155DA0508}"/>
              </a:ext>
            </a:extLst>
          </p:cNvPr>
          <p:cNvSpPr txBox="1">
            <a:spLocks/>
          </p:cNvSpPr>
          <p:nvPr/>
        </p:nvSpPr>
        <p:spPr>
          <a:xfrm>
            <a:off x="397881" y="63064"/>
            <a:ext cx="11723611" cy="81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Additional Output 5.1: </a:t>
            </a:r>
          </a:p>
          <a:p>
            <a:r>
              <a:rPr lang="en-US" sz="2200" dirty="0"/>
              <a:t>Amount of total carbon and carbon in each form per fruit, when temperature effect considered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8456E1-E169-48FC-53F0-DAEE73FE13C4}"/>
              </a:ext>
            </a:extLst>
          </p:cNvPr>
          <p:cNvSpPr txBox="1"/>
          <p:nvPr/>
        </p:nvSpPr>
        <p:spPr>
          <a:xfrm>
            <a:off x="4421771" y="4518625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000000"/>
                </a:highlight>
              </a:rPr>
              <a:t>Additional observation</a:t>
            </a:r>
          </a:p>
        </p:txBody>
      </p:sp>
    </p:spTree>
    <p:extLst>
      <p:ext uri="{BB962C8B-B14F-4D97-AF65-F5344CB8AC3E}">
        <p14:creationId xmlns:p14="http://schemas.microsoft.com/office/powerpoint/2010/main" val="31703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3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1830C-39C3-5EDE-EBDE-1273EBB93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2" t="11779" r="10703"/>
          <a:stretch/>
        </p:blipFill>
        <p:spPr>
          <a:xfrm>
            <a:off x="6030601" y="696064"/>
            <a:ext cx="5254016" cy="3493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923A4-14BE-A976-7A17-54BAA9261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7" r="12448"/>
          <a:stretch/>
        </p:blipFill>
        <p:spPr>
          <a:xfrm>
            <a:off x="441642" y="696064"/>
            <a:ext cx="5585175" cy="3435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95261-A8B8-2FA1-10D3-C3AF70105B1A}"/>
              </a:ext>
            </a:extLst>
          </p:cNvPr>
          <p:cNvSpPr txBox="1"/>
          <p:nvPr/>
        </p:nvSpPr>
        <p:spPr>
          <a:xfrm>
            <a:off x="948563" y="1444687"/>
            <a:ext cx="14021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9AED"/>
                </a:solidFill>
              </a:rPr>
              <a:t>Blue = Total C,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Green = </a:t>
            </a:r>
            <a:r>
              <a:rPr lang="en-US" sz="1600" dirty="0" err="1">
                <a:solidFill>
                  <a:srgbClr val="00B050"/>
                </a:solidFill>
              </a:rPr>
              <a:t>Csyn</a:t>
            </a:r>
            <a:r>
              <a:rPr lang="en-US" sz="1600" dirty="0">
                <a:solidFill>
                  <a:srgbClr val="00B050"/>
                </a:solidFill>
              </a:rPr>
              <a:t>, </a:t>
            </a:r>
          </a:p>
          <a:p>
            <a:r>
              <a:rPr lang="en-US" sz="1600" dirty="0">
                <a:solidFill>
                  <a:srgbClr val="F24266"/>
                </a:solidFill>
              </a:rPr>
              <a:t>Red = </a:t>
            </a:r>
            <a:r>
              <a:rPr lang="en-US" sz="1600" dirty="0" err="1">
                <a:solidFill>
                  <a:srgbClr val="F24266"/>
                </a:solidFill>
              </a:rPr>
              <a:t>Csta</a:t>
            </a:r>
            <a:r>
              <a:rPr lang="en-US" sz="1600" dirty="0">
                <a:solidFill>
                  <a:srgbClr val="F24266"/>
                </a:solidFill>
              </a:rPr>
              <a:t>, </a:t>
            </a:r>
          </a:p>
          <a:p>
            <a:r>
              <a:rPr lang="en-US" sz="1600" dirty="0"/>
              <a:t>Black = </a:t>
            </a:r>
            <a:r>
              <a:rPr lang="en-US" sz="1600" dirty="0" err="1"/>
              <a:t>Csol</a:t>
            </a:r>
            <a:endParaRPr lang="en-US" sz="1600" dirty="0">
              <a:solidFill>
                <a:srgbClr val="009AED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8ACEE5-2DDC-701C-6D9C-9697A1FA0C00}"/>
              </a:ext>
            </a:extLst>
          </p:cNvPr>
          <p:cNvSpPr txBox="1"/>
          <p:nvPr/>
        </p:nvSpPr>
        <p:spPr>
          <a:xfrm>
            <a:off x="933909" y="761286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_______ High load, 20F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A04289-AA80-4BFF-F068-3D979BBE089A}"/>
              </a:ext>
            </a:extLst>
          </p:cNvPr>
          <p:cNvSpPr txBox="1"/>
          <p:nvPr/>
        </p:nvSpPr>
        <p:spPr>
          <a:xfrm>
            <a:off x="891397" y="1058423"/>
            <a:ext cx="2027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------------ Low load, 5F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49BBB-3597-39F8-D5B8-FB4CA8EF8A31}"/>
              </a:ext>
            </a:extLst>
          </p:cNvPr>
          <p:cNvSpPr txBox="1"/>
          <p:nvPr/>
        </p:nvSpPr>
        <p:spPr>
          <a:xfrm>
            <a:off x="5226914" y="70954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A55E1-6C7B-E997-13DD-11662A6ED6A3}"/>
              </a:ext>
            </a:extLst>
          </p:cNvPr>
          <p:cNvSpPr txBox="1"/>
          <p:nvPr/>
        </p:nvSpPr>
        <p:spPr>
          <a:xfrm>
            <a:off x="6026817" y="731992"/>
            <a:ext cx="34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Case 2 (adjusted DW and FW)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0AD6B-A8E4-30D8-BFB0-D366347E437C}"/>
              </a:ext>
            </a:extLst>
          </p:cNvPr>
          <p:cNvSpPr txBox="1"/>
          <p:nvPr/>
        </p:nvSpPr>
        <p:spPr>
          <a:xfrm>
            <a:off x="397881" y="4854263"/>
            <a:ext cx="34016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  <a:highlight>
                  <a:srgbClr val="000000"/>
                </a:highlight>
              </a:rPr>
              <a:t>The same conclusion about HL and LL </a:t>
            </a:r>
          </a:p>
          <a:p>
            <a:r>
              <a:rPr lang="en-US" sz="1600" dirty="0">
                <a:solidFill>
                  <a:srgbClr val="009AED"/>
                </a:solidFill>
              </a:rPr>
              <a:t>Total C: in HL20F is always lower than LL5F either CC or HH</a:t>
            </a:r>
          </a:p>
          <a:p>
            <a:r>
              <a:rPr lang="en-US" sz="1600" dirty="0" err="1"/>
              <a:t>Csol</a:t>
            </a:r>
            <a:r>
              <a:rPr lang="en-US" sz="1600" dirty="0"/>
              <a:t>: in HL20F is always</a:t>
            </a:r>
            <a:r>
              <a:rPr lang="en-US" sz="1600" dirty="0">
                <a:solidFill>
                  <a:srgbClr val="009AED"/>
                </a:solidFill>
              </a:rPr>
              <a:t> </a:t>
            </a:r>
            <a:r>
              <a:rPr lang="en-US" sz="1600" dirty="0"/>
              <a:t>lower than that in LL5F either CC or HH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63066-FBC6-01B1-C777-9DE1E1CE9454}"/>
              </a:ext>
            </a:extLst>
          </p:cNvPr>
          <p:cNvSpPr txBox="1"/>
          <p:nvPr/>
        </p:nvSpPr>
        <p:spPr>
          <a:xfrm rot="16200000">
            <a:off x="-177940" y="2182874"/>
            <a:ext cx="1427891" cy="30777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Carbon (</a:t>
            </a:r>
            <a:r>
              <a:rPr lang="en-US" sz="1400" dirty="0" err="1"/>
              <a:t>gC</a:t>
            </a:r>
            <a:r>
              <a:rPr lang="en-US" sz="1400" dirty="0"/>
              <a:t>/fruit)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2C4E393-AFC4-64D8-22EB-008CC98C3837}"/>
              </a:ext>
            </a:extLst>
          </p:cNvPr>
          <p:cNvSpPr txBox="1">
            <a:spLocks/>
          </p:cNvSpPr>
          <p:nvPr/>
        </p:nvSpPr>
        <p:spPr>
          <a:xfrm>
            <a:off x="397881" y="63064"/>
            <a:ext cx="11723611" cy="814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/>
              <a:t>Additional Output 5.2: </a:t>
            </a:r>
          </a:p>
          <a:p>
            <a:r>
              <a:rPr lang="en-US" sz="2200" dirty="0"/>
              <a:t>Amount of total carbon and carbon in each form per fruit, when temperature effect considered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FFDF0-39EB-1141-DC69-030CF17E4BF3}"/>
              </a:ext>
            </a:extLst>
          </p:cNvPr>
          <p:cNvSpPr txBox="1"/>
          <p:nvPr/>
        </p:nvSpPr>
        <p:spPr>
          <a:xfrm>
            <a:off x="4421772" y="4887408"/>
            <a:ext cx="70082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9AED"/>
                </a:solidFill>
              </a:rPr>
              <a:t>Total C changed between CC vs HH (blue arrow)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Csta</a:t>
            </a:r>
            <a:r>
              <a:rPr lang="en-US" sz="1600" dirty="0">
                <a:solidFill>
                  <a:srgbClr val="FF0000"/>
                </a:solidFill>
              </a:rPr>
              <a:t> starts to decrease and </a:t>
            </a:r>
            <a:r>
              <a:rPr lang="en-US" sz="1600" dirty="0" err="1"/>
              <a:t>Csol</a:t>
            </a:r>
            <a:r>
              <a:rPr lang="en-US" sz="1600" dirty="0"/>
              <a:t> level off earlier in HH for both loads at the same time point with Case 1</a:t>
            </a: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/>
                </a:solidFill>
              </a:rPr>
              <a:t>Csyn</a:t>
            </a:r>
            <a:r>
              <a:rPr lang="en-US" sz="1600" dirty="0">
                <a:solidFill>
                  <a:schemeClr val="accent1"/>
                </a:solidFill>
              </a:rPr>
              <a:t> reaches a higher peak at maturity for both loads, but lower than Case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The level of all forms of carbon compounds in Case 2 &lt; Case 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Possibly due to the scaling down by the lower carbon supply due to the lower DW and </a:t>
            </a:r>
            <a:r>
              <a:rPr lang="en-US" sz="1600" dirty="0" err="1">
                <a:solidFill>
                  <a:schemeClr val="tx2"/>
                </a:solidFill>
              </a:rPr>
              <a:t>dDW</a:t>
            </a:r>
            <a:r>
              <a:rPr lang="en-US" sz="1600" dirty="0">
                <a:solidFill>
                  <a:schemeClr val="tx2"/>
                </a:solidFill>
              </a:rPr>
              <a:t>/dt?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E4BE9CF3-93F1-8A68-8206-0DD00CA39203}"/>
              </a:ext>
            </a:extLst>
          </p:cNvPr>
          <p:cNvSpPr/>
          <p:nvPr/>
        </p:nvSpPr>
        <p:spPr>
          <a:xfrm rot="20272177">
            <a:off x="8317679" y="3538472"/>
            <a:ext cx="582416" cy="1049955"/>
          </a:xfrm>
          <a:prstGeom prst="upArrow">
            <a:avLst/>
          </a:prstGeom>
          <a:noFill/>
          <a:ln>
            <a:solidFill>
              <a:schemeClr val="accent5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>
            <a:extLst>
              <a:ext uri="{FF2B5EF4-FFF2-40B4-BE49-F238E27FC236}">
                <a16:creationId xmlns:a16="http://schemas.microsoft.com/office/drawing/2014/main" id="{CA55AD55-9EA6-7EE1-ECF3-5FECED717E4A}"/>
              </a:ext>
            </a:extLst>
          </p:cNvPr>
          <p:cNvSpPr/>
          <p:nvPr/>
        </p:nvSpPr>
        <p:spPr>
          <a:xfrm>
            <a:off x="11072083" y="1792474"/>
            <a:ext cx="961697" cy="426107"/>
          </a:xfrm>
          <a:prstGeom prst="leftArrow">
            <a:avLst/>
          </a:prstGeom>
          <a:noFill/>
          <a:ln>
            <a:solidFill>
              <a:schemeClr val="accent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DD0A2B-DC36-7DB9-3071-837F4B960534}"/>
              </a:ext>
            </a:extLst>
          </p:cNvPr>
          <p:cNvSpPr txBox="1"/>
          <p:nvPr/>
        </p:nvSpPr>
        <p:spPr>
          <a:xfrm>
            <a:off x="4421771" y="4518625"/>
            <a:ext cx="231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000000"/>
                </a:highlight>
              </a:rPr>
              <a:t>Additional observation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0CBED231-FDF0-89C8-7E42-9BC98B02DAF2}"/>
              </a:ext>
            </a:extLst>
          </p:cNvPr>
          <p:cNvSpPr/>
          <p:nvPr/>
        </p:nvSpPr>
        <p:spPr>
          <a:xfrm>
            <a:off x="11072083" y="1004067"/>
            <a:ext cx="961697" cy="426107"/>
          </a:xfrm>
          <a:prstGeom prst="leftArrow">
            <a:avLst/>
          </a:prstGeom>
          <a:noFill/>
          <a:ln>
            <a:solidFill>
              <a:srgbClr val="009AED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9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786B16-C959-EB6E-21BD-2F864A5FC93B}"/>
              </a:ext>
            </a:extLst>
          </p:cNvPr>
          <p:cNvSpPr txBox="1"/>
          <p:nvPr/>
        </p:nvSpPr>
        <p:spPr>
          <a:xfrm>
            <a:off x="433468" y="4270472"/>
            <a:ext cx="709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Few research experimentally examine their combined effects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21AA9-9A76-5FBB-0FEF-62F4C2F1BF89}"/>
              </a:ext>
            </a:extLst>
          </p:cNvPr>
          <p:cNvSpPr txBox="1"/>
          <p:nvPr/>
        </p:nvSpPr>
        <p:spPr>
          <a:xfrm>
            <a:off x="433647" y="270657"/>
            <a:ext cx="1169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research on temperature effect on fruit sugars are inconsistent – depends on experimental design and genotypes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5589D7-A2CB-00F9-646B-59C025F92902}"/>
              </a:ext>
            </a:extLst>
          </p:cNvPr>
          <p:cNvGrpSpPr/>
          <p:nvPr/>
        </p:nvGrpSpPr>
        <p:grpSpPr>
          <a:xfrm>
            <a:off x="7850133" y="3902504"/>
            <a:ext cx="2448000" cy="2622589"/>
            <a:chOff x="1354468" y="2077597"/>
            <a:chExt cx="2448000" cy="26225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8F34B1-2A41-E02C-0151-FDD1F2C1C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306" t="8106" r="38058" b="22490"/>
            <a:stretch/>
          </p:blipFill>
          <p:spPr>
            <a:xfrm>
              <a:off x="2866468" y="2077597"/>
              <a:ext cx="936000" cy="26140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27FE55-F488-66AA-F0B7-C126D750B5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13" t="8577" r="87743" b="21687"/>
            <a:stretch/>
          </p:blipFill>
          <p:spPr>
            <a:xfrm>
              <a:off x="1354468" y="2102005"/>
              <a:ext cx="1512000" cy="2598181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46C271E-0DCE-36C6-212F-68CEA3C00892}"/>
                </a:ext>
              </a:extLst>
            </p:cNvPr>
            <p:cNvCxnSpPr>
              <a:cxnSpLocks/>
            </p:cNvCxnSpPr>
            <p:nvPr/>
          </p:nvCxnSpPr>
          <p:spPr>
            <a:xfrm>
              <a:off x="1512606" y="3358982"/>
              <a:ext cx="220440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E85FDE-30DD-B1D2-3FE8-5625507A4476}"/>
                </a:ext>
              </a:extLst>
            </p:cNvPr>
            <p:cNvCxnSpPr/>
            <p:nvPr/>
          </p:nvCxnSpPr>
          <p:spPr>
            <a:xfrm>
              <a:off x="1512606" y="4109102"/>
              <a:ext cx="2137992" cy="35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F91BCB0-49CF-9B15-2051-D8EA3D8A05FE}"/>
              </a:ext>
            </a:extLst>
          </p:cNvPr>
          <p:cNvSpPr txBox="1"/>
          <p:nvPr/>
        </p:nvSpPr>
        <p:spPr>
          <a:xfrm>
            <a:off x="830805" y="4656107"/>
            <a:ext cx="6883796" cy="181588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/>
              <a:t>Gautier et al. (2005) reported interactive effect of temperature and source-sink ratio on total sugar content change in cherry tomato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Under low competition (7P), heating had a </a:t>
            </a:r>
            <a:r>
              <a:rPr lang="en-GB" sz="1600" b="1" dirty="0"/>
              <a:t>beneficial effect on sugar (non-significant) </a:t>
            </a:r>
            <a:r>
              <a:rPr lang="en-GB" sz="1600" dirty="0"/>
              <a:t>but</a:t>
            </a:r>
            <a:r>
              <a:rPr lang="en-GB" sz="1600" b="1" dirty="0"/>
              <a:t> </a:t>
            </a:r>
            <a:r>
              <a:rPr lang="en-GB" sz="1600" dirty="0"/>
              <a:t>caused a small reduction in the structural DM.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Under high competition (14P, 14D), heating </a:t>
            </a:r>
            <a:r>
              <a:rPr lang="en-GB" sz="1600" b="1" dirty="0"/>
              <a:t>reduced content of sugars </a:t>
            </a:r>
            <a:r>
              <a:rPr lang="en-GB" sz="1600" dirty="0"/>
              <a:t>and the structural DM per fruit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The cherry tomato </a:t>
            </a:r>
            <a:r>
              <a:rPr lang="en-GB" sz="1600" i="1" dirty="0"/>
              <a:t>Lycopersicon esculentum</a:t>
            </a:r>
            <a:r>
              <a:rPr lang="en-GB" sz="1600" dirty="0"/>
              <a:t> Mill, cv </a:t>
            </a:r>
            <a:r>
              <a:rPr lang="en-GB" sz="1600" dirty="0" err="1"/>
              <a:t>Cervil</a:t>
            </a:r>
            <a:endParaRPr lang="en-GB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984E7-004A-24AD-6C4F-384F11D2ABA8}"/>
              </a:ext>
            </a:extLst>
          </p:cNvPr>
          <p:cNvSpPr txBox="1"/>
          <p:nvPr/>
        </p:nvSpPr>
        <p:spPr>
          <a:xfrm>
            <a:off x="501480" y="3149825"/>
            <a:ext cx="37208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Shivashankara</a:t>
            </a:r>
            <a:r>
              <a:rPr lang="en-US" sz="1200" dirty="0"/>
              <a:t> et al., 2015 </a:t>
            </a:r>
            <a:r>
              <a:rPr lang="en-GB" sz="1200" dirty="0"/>
              <a:t>- the </a:t>
            </a:r>
            <a:r>
              <a:rPr lang="en-GB" sz="1200" b="1" dirty="0"/>
              <a:t>total</a:t>
            </a:r>
            <a:r>
              <a:rPr lang="en-GB" sz="1200" dirty="0"/>
              <a:t> </a:t>
            </a:r>
            <a:r>
              <a:rPr lang="en-GB" sz="1200" b="1" dirty="0"/>
              <a:t>sugars content decreased significantly </a:t>
            </a:r>
            <a:r>
              <a:rPr lang="en-GB" sz="1200" dirty="0"/>
              <a:t>in all the genotypes under high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Medium fruit variety: RF4A, </a:t>
            </a:r>
            <a:r>
              <a:rPr lang="en-GB" sz="1200" dirty="0" err="1"/>
              <a:t>Abhinava</a:t>
            </a:r>
            <a:r>
              <a:rPr lang="en-GB" sz="1200" dirty="0"/>
              <a:t>, </a:t>
            </a:r>
            <a:r>
              <a:rPr lang="en-GB" sz="1200" dirty="0" err="1"/>
              <a:t>Arka</a:t>
            </a:r>
            <a:r>
              <a:rPr lang="en-GB" sz="1200" dirty="0"/>
              <a:t> Saurabh, IIHR 2195 and </a:t>
            </a:r>
            <a:r>
              <a:rPr lang="en-GB" sz="1200" dirty="0" err="1"/>
              <a:t>Arka</a:t>
            </a:r>
            <a:r>
              <a:rPr lang="en-GB" sz="1200" dirty="0"/>
              <a:t> Vikas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B9538-E75F-D233-F83A-1039F95AE34F}"/>
              </a:ext>
            </a:extLst>
          </p:cNvPr>
          <p:cNvGrpSpPr/>
          <p:nvPr/>
        </p:nvGrpSpPr>
        <p:grpSpPr>
          <a:xfrm>
            <a:off x="914178" y="609963"/>
            <a:ext cx="2836724" cy="2439784"/>
            <a:chOff x="1752600" y="2025650"/>
            <a:chExt cx="3433733" cy="28067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F0434CC-396D-A327-2393-BA71C5C5E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36" r="67522"/>
            <a:stretch/>
          </p:blipFill>
          <p:spPr>
            <a:xfrm>
              <a:off x="1752600" y="2223123"/>
              <a:ext cx="2821263" cy="26092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3F51B5-939F-B9A8-EA6B-3C23D3A7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48" r="-1"/>
            <a:stretch/>
          </p:blipFill>
          <p:spPr>
            <a:xfrm>
              <a:off x="4538912" y="2025650"/>
              <a:ext cx="647421" cy="280670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98ABBBA-31DC-1108-1EDA-A7493305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1" y="781621"/>
            <a:ext cx="2585074" cy="13307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935AE2A-B0A0-8673-2E11-FCF7A2F193AC}"/>
              </a:ext>
            </a:extLst>
          </p:cNvPr>
          <p:cNvSpPr txBox="1"/>
          <p:nvPr/>
        </p:nvSpPr>
        <p:spPr>
          <a:xfrm>
            <a:off x="4524274" y="2242806"/>
            <a:ext cx="2585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/>
              <a:t>Affandi</a:t>
            </a:r>
            <a:r>
              <a:rPr lang="en-GB" sz="1200" dirty="0"/>
              <a:t> et al., 2022 - </a:t>
            </a:r>
            <a:r>
              <a:rPr lang="en-US" sz="1200" dirty="0"/>
              <a:t>Deviation from the 22◦C growth temperature led to increased soluble solid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two dwarf tomato cultivars “</a:t>
            </a:r>
            <a:r>
              <a:rPr lang="en-US" sz="1200" dirty="0" err="1"/>
              <a:t>Ponchi</a:t>
            </a:r>
            <a:r>
              <a:rPr lang="en-US" sz="1200" dirty="0"/>
              <a:t> Re” and “Tarzan”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C3306-38C0-6942-8164-EFADA0C7E0CE}"/>
              </a:ext>
            </a:extLst>
          </p:cNvPr>
          <p:cNvSpPr txBox="1"/>
          <p:nvPr/>
        </p:nvSpPr>
        <p:spPr>
          <a:xfrm>
            <a:off x="7263684" y="781621"/>
            <a:ext cx="49283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Gautier et al., 2008 - during fruit ripening (7 days), an increase of fruit temperature from 21 to 26 °C </a:t>
            </a:r>
            <a:r>
              <a:rPr lang="en-GB" sz="1200" b="1" dirty="0"/>
              <a:t>does not affect the hexose content</a:t>
            </a:r>
            <a:endParaRPr lang="en-GB" sz="1200" dirty="0"/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200" i="1" dirty="0"/>
              <a:t>Solanum </a:t>
            </a:r>
            <a:r>
              <a:rPr lang="en-GB" sz="1200" i="1" dirty="0" err="1"/>
              <a:t>lycopersicum</a:t>
            </a:r>
            <a:r>
              <a:rPr lang="en-GB" sz="1200" dirty="0"/>
              <a:t> L. cv. </a:t>
            </a:r>
            <a:r>
              <a:rPr lang="en-GB" sz="1200" dirty="0" err="1"/>
              <a:t>Cervil</a:t>
            </a:r>
            <a:endParaRPr lang="en-GB" sz="12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01F62-1700-27CC-A7F6-AD1042A33842}"/>
              </a:ext>
            </a:extLst>
          </p:cNvPr>
          <p:cNvGrpSpPr/>
          <p:nvPr/>
        </p:nvGrpSpPr>
        <p:grpSpPr>
          <a:xfrm>
            <a:off x="7882722" y="1682864"/>
            <a:ext cx="3154080" cy="2151602"/>
            <a:chOff x="3486032" y="3676434"/>
            <a:chExt cx="1898672" cy="1226388"/>
          </a:xfrm>
        </p:grpSpPr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0D1DBE8F-7C49-DC13-2815-AE449F9C8D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4" r="45636" b="30794"/>
            <a:stretch/>
          </p:blipFill>
          <p:spPr bwMode="auto">
            <a:xfrm>
              <a:off x="3486032" y="3676434"/>
              <a:ext cx="1817810" cy="95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6263AE72-4A11-F42D-CBC9-05895CDF2D7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89" t="92629" r="43193" b="-676"/>
            <a:stretch/>
          </p:blipFill>
          <p:spPr bwMode="auto">
            <a:xfrm>
              <a:off x="3872704" y="4589622"/>
              <a:ext cx="1512000" cy="31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605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16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F468-E1F4-092F-AA4C-327277E6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4" y="398405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Summary of the effect of high temperature on fruit sugar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9A5539DC-CA8F-1A23-16C7-86AD6DA70F39}"/>
              </a:ext>
            </a:extLst>
          </p:cNvPr>
          <p:cNvGraphicFramePr>
            <a:graphicFrameLocks/>
          </p:cNvGraphicFramePr>
          <p:nvPr/>
        </p:nvGraphicFramePr>
        <p:xfrm>
          <a:off x="561975" y="867092"/>
          <a:ext cx="11068050" cy="38404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43175">
                  <a:extLst>
                    <a:ext uri="{9D8B030D-6E8A-4147-A177-3AD203B41FA5}">
                      <a16:colId xmlns:a16="http://schemas.microsoft.com/office/drawing/2014/main" val="3585549042"/>
                    </a:ext>
                  </a:extLst>
                </a:gridCol>
                <a:gridCol w="1884045">
                  <a:extLst>
                    <a:ext uri="{9D8B030D-6E8A-4147-A177-3AD203B41FA5}">
                      <a16:colId xmlns:a16="http://schemas.microsoft.com/office/drawing/2014/main" val="1685912156"/>
                    </a:ext>
                  </a:extLst>
                </a:gridCol>
                <a:gridCol w="3202305">
                  <a:extLst>
                    <a:ext uri="{9D8B030D-6E8A-4147-A177-3AD203B41FA5}">
                      <a16:colId xmlns:a16="http://schemas.microsoft.com/office/drawing/2014/main" val="831123453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712246211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0276728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Sugar at higher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Temperature regime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Additional factors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62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Cherry tomato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S. </a:t>
                      </a:r>
                      <a:r>
                        <a:rPr lang="en-GB" sz="1400" dirty="0" err="1"/>
                        <a:t>lycopersicum</a:t>
                      </a:r>
                      <a:r>
                        <a:rPr lang="en-GB" sz="1400" dirty="0"/>
                        <a:t> L. cv. </a:t>
                      </a:r>
                      <a:r>
                        <a:rPr lang="en-GB" sz="1400" dirty="0" err="1"/>
                        <a:t>Cervil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 load - Higher </a:t>
                      </a:r>
                    </a:p>
                    <a:p>
                      <a:r>
                        <a:rPr lang="en-US" sz="1400" dirty="0"/>
                        <a:t>High load -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Heated by water pipe at with water of 45 ◦C and ambient temp recorded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Fruit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Gautier et al., 2005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16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Cherry tomato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S. l</a:t>
                      </a:r>
                      <a:r>
                        <a:rPr lang="en-GB" sz="1400" dirty="0" err="1"/>
                        <a:t>ycopersicum</a:t>
                      </a:r>
                      <a:r>
                        <a:rPr lang="en-GB" sz="1400" dirty="0"/>
                        <a:t> cv. Naomi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Sucrose – Lower</a:t>
                      </a:r>
                    </a:p>
                    <a:p>
                      <a:r>
                        <a:rPr lang="en-US" sz="1400" dirty="0"/>
                        <a:t>Hexose – Higher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As measured (not manipulated)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Crop age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Rosales et al., 2007</a:t>
                      </a:r>
                      <a:endParaRPr lang="en-US" sz="1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45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Cherry tomato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S. </a:t>
                      </a:r>
                      <a:r>
                        <a:rPr lang="en-GB" sz="1400" dirty="0" err="1"/>
                        <a:t>lycopersicum</a:t>
                      </a:r>
                      <a:r>
                        <a:rPr lang="en-GB" sz="1400" dirty="0"/>
                        <a:t> L. cv. </a:t>
                      </a:r>
                      <a:r>
                        <a:rPr lang="en-GB" sz="1400" dirty="0" err="1"/>
                        <a:t>Cervil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changed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21 or 26 °C over 7 days</a:t>
                      </a:r>
                    </a:p>
                    <a:p>
                      <a:r>
                        <a:rPr lang="en-GB" sz="1400" dirty="0"/>
                        <a:t>During off-vine ripening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Gautier et al., 2008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447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Medium-fruit 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33.4 (near cooling pad) vs 35.4 </a:t>
                      </a:r>
                      <a:r>
                        <a:rPr lang="en-GB" sz="1400" dirty="0"/>
                        <a:t>°C since one week after transplanting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Shivashankara</a:t>
                      </a:r>
                      <a:r>
                        <a:rPr lang="en-US" sz="1400" dirty="0"/>
                        <a:t> et al., 2015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78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Medium-fruit 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control (~25°C) vs temperatures stress (40±2°C) since 30 Days after transplanting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(Stress)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Lokesha</a:t>
                      </a:r>
                      <a:r>
                        <a:rPr lang="en-GB" sz="1400" dirty="0"/>
                        <a:t> et al., 2019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4220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dwarf tomato cultivars “</a:t>
                      </a:r>
                      <a:r>
                        <a:rPr lang="en-US" sz="1400" dirty="0" err="1"/>
                        <a:t>Ponchi</a:t>
                      </a:r>
                      <a:r>
                        <a:rPr lang="en-US" sz="1400" dirty="0"/>
                        <a:t> Re” and “Tarzan”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At 22</a:t>
                      </a:r>
                      <a:r>
                        <a:rPr lang="en-GB" sz="1400" dirty="0"/>
                        <a:t>°C </a:t>
                      </a:r>
                      <a:r>
                        <a:rPr lang="en-US" sz="1400" dirty="0"/>
                        <a:t> is the 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16, 22, and 28 </a:t>
                      </a:r>
                      <a:r>
                        <a:rPr lang="en-GB" sz="1400" dirty="0"/>
                        <a:t>°C after flowering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Affandi</a:t>
                      </a:r>
                      <a:r>
                        <a:rPr lang="en-GB" sz="1400" dirty="0"/>
                        <a:t> et al., 2022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3402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987B7B-ED39-6C63-BA8B-0CC3ADFED92D}"/>
              </a:ext>
            </a:extLst>
          </p:cNvPr>
          <p:cNvSpPr txBox="1"/>
          <p:nvPr/>
        </p:nvSpPr>
        <p:spPr>
          <a:xfrm>
            <a:off x="561974" y="5013123"/>
            <a:ext cx="8582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prstClr val="black"/>
                </a:solidFill>
                <a:latin typeface="Tw Cen MT" panose="020B0602020104020603"/>
              </a:rPr>
              <a:t>Additionally, most research lacks testing for the mechanisms driving the changes</a:t>
            </a:r>
          </a:p>
        </p:txBody>
      </p:sp>
    </p:spTree>
    <p:extLst>
      <p:ext uri="{BB962C8B-B14F-4D97-AF65-F5344CB8AC3E}">
        <p14:creationId xmlns:p14="http://schemas.microsoft.com/office/powerpoint/2010/main" val="180282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88B0D8B1-1FBD-DF37-C170-E492CB9D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2977"/>
            <a:ext cx="2743200" cy="365125"/>
          </a:xfrm>
        </p:spPr>
        <p:txBody>
          <a:bodyPr/>
          <a:lstStyle/>
          <a:p>
            <a:fld id="{D2BB935E-1DA3-9A49-B07C-D8ABB1CD99C0}" type="slidenum">
              <a:rPr lang="en-US" smtClean="0"/>
              <a:t>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52F87B-C8ED-1E08-5191-81DFB9058D8C}"/>
              </a:ext>
            </a:extLst>
          </p:cNvPr>
          <p:cNvSpPr txBox="1"/>
          <p:nvPr/>
        </p:nvSpPr>
        <p:spPr>
          <a:xfrm>
            <a:off x="6707433" y="2505485"/>
            <a:ext cx="5293955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Rosales et al. (2007) </a:t>
            </a:r>
            <a:r>
              <a:rPr lang="en-US" sz="1400" dirty="0"/>
              <a:t>found significant activity in sucrose synthase</a:t>
            </a:r>
          </a:p>
          <a:p>
            <a:pPr marL="742950" lvl="1" indent="-285750">
              <a:buFontTx/>
              <a:buChar char="-"/>
            </a:pPr>
            <a:r>
              <a:rPr lang="en-GB" sz="1400" b="1" dirty="0"/>
              <a:t>suggested to supply an observed increased antioxidant production</a:t>
            </a:r>
          </a:p>
          <a:p>
            <a:pPr marL="742950" lvl="1" indent="-285750">
              <a:buFontTx/>
              <a:buChar char="-"/>
            </a:pPr>
            <a:endParaRPr lang="en-GB" sz="14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prstClr val="black"/>
                </a:solidFill>
              </a:rPr>
              <a:t>Temperature stress is known to affect fruit maturity and growth through influencing </a:t>
            </a:r>
            <a:r>
              <a:rPr lang="en-GB" sz="1400" u="sng" dirty="0">
                <a:solidFill>
                  <a:prstClr val="black"/>
                </a:solidFill>
              </a:rPr>
              <a:t>acid invertase and sucrose synthase</a:t>
            </a:r>
            <a:r>
              <a:rPr lang="en-GB" sz="1400" dirty="0">
                <a:solidFill>
                  <a:prstClr val="black"/>
                </a:solidFill>
              </a:rPr>
              <a:t> enzyme regulation (Fleisher et al., 2006).</a:t>
            </a:r>
          </a:p>
          <a:p>
            <a:pPr marL="285750" indent="-285750">
              <a:buFontTx/>
              <a:buChar char="-"/>
            </a:pPr>
            <a:endParaRPr lang="en-GB" sz="1400" b="1" dirty="0"/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059E28-1F81-2B57-1340-F6A03E86B36D}"/>
              </a:ext>
            </a:extLst>
          </p:cNvPr>
          <p:cNvSpPr txBox="1"/>
          <p:nvPr/>
        </p:nvSpPr>
        <p:spPr>
          <a:xfrm>
            <a:off x="6741867" y="1243343"/>
            <a:ext cx="4885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Rosales et al. (2007) 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400" dirty="0"/>
              <a:t>a cherry tomato </a:t>
            </a:r>
            <a:r>
              <a:rPr lang="en-GB" sz="1400" i="1" dirty="0"/>
              <a:t>Solanum </a:t>
            </a:r>
            <a:r>
              <a:rPr lang="en-GB" sz="1400" i="1" dirty="0" err="1"/>
              <a:t>lycopersicum</a:t>
            </a:r>
            <a:r>
              <a:rPr lang="en-GB" sz="1400" dirty="0"/>
              <a:t> cv. Naomi 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GB" sz="1400" dirty="0"/>
              <a:t>Tracking as plant grows (not comparing to the same-age control), meaning </a:t>
            </a:r>
            <a:r>
              <a:rPr lang="en-GB" sz="1400" u="sng" dirty="0"/>
              <a:t>crop age </a:t>
            </a:r>
            <a:r>
              <a:rPr lang="en-GB" sz="1400" dirty="0"/>
              <a:t>might affects</a:t>
            </a:r>
          </a:p>
          <a:p>
            <a:pPr marL="184150" indent="-184150">
              <a:buFont typeface="Arial" panose="020B0604020202020204" pitchFamily="34" charset="0"/>
              <a:buChar char="•"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19A17AF-F07A-6584-1DC6-AF4816719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2" y="45720"/>
            <a:ext cx="11447397" cy="1031398"/>
          </a:xfrm>
        </p:spPr>
        <p:txBody>
          <a:bodyPr>
            <a:normAutofit/>
          </a:bodyPr>
          <a:lstStyle/>
          <a:p>
            <a:r>
              <a:rPr lang="en-US" sz="2400" dirty="0"/>
              <a:t>Suggested mechanisms for </a:t>
            </a:r>
            <a:r>
              <a:rPr lang="en-GB" sz="2400" dirty="0"/>
              <a:t>the change in sugar content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C3D62A-1F38-1AE1-AB09-F1045B8D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81" y="3105730"/>
            <a:ext cx="5293957" cy="1245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CF692CD-E52C-39EE-9716-62D903437222}"/>
              </a:ext>
            </a:extLst>
          </p:cNvPr>
          <p:cNvGrpSpPr/>
          <p:nvPr/>
        </p:nvGrpSpPr>
        <p:grpSpPr>
          <a:xfrm>
            <a:off x="414916" y="920300"/>
            <a:ext cx="6236607" cy="2166972"/>
            <a:chOff x="414917" y="920299"/>
            <a:chExt cx="5675424" cy="1805105"/>
          </a:xfrm>
        </p:grpSpPr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9ABBD31A-1DB3-5255-2BBB-BDF7D53FE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917" y="1022722"/>
              <a:ext cx="2168163" cy="1702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3E09872-112B-C638-E831-8431CD8CC9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5917" b="21506"/>
            <a:stretch/>
          </p:blipFill>
          <p:spPr>
            <a:xfrm>
              <a:off x="2619593" y="920299"/>
              <a:ext cx="3470748" cy="1702682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6A6189B-8DE0-6918-AEEB-5F4B4B02E767}"/>
                </a:ext>
              </a:extLst>
            </p:cNvPr>
            <p:cNvCxnSpPr/>
            <p:nvPr/>
          </p:nvCxnSpPr>
          <p:spPr>
            <a:xfrm>
              <a:off x="3638425" y="1771640"/>
              <a:ext cx="0" cy="36255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7BF94B5-94DF-95C5-4F48-160FD10C4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238" y="1792947"/>
              <a:ext cx="0" cy="319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FF00C1-2A76-E885-DC83-95E9F4A2EE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5547" y="1801739"/>
              <a:ext cx="0" cy="3190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3EA483-EEC5-A4AE-97D5-D81BFC3965E1}"/>
              </a:ext>
            </a:extLst>
          </p:cNvPr>
          <p:cNvCxnSpPr>
            <a:cxnSpLocks/>
          </p:cNvCxnSpPr>
          <p:nvPr/>
        </p:nvCxnSpPr>
        <p:spPr>
          <a:xfrm flipV="1">
            <a:off x="2916994" y="3559620"/>
            <a:ext cx="0" cy="382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0F32607-4F50-9315-259C-75DA07F6BFD6}"/>
              </a:ext>
            </a:extLst>
          </p:cNvPr>
          <p:cNvSpPr txBox="1"/>
          <p:nvPr/>
        </p:nvSpPr>
        <p:spPr>
          <a:xfrm>
            <a:off x="456119" y="4718651"/>
            <a:ext cx="7488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Gautier et al. (2005) suggest explanation for High competition condition (reduce sugar when temp increased)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Reduced sugar and acid content </a:t>
            </a:r>
            <a:r>
              <a:rPr lang="en-US" sz="1600" b="1" dirty="0"/>
              <a:t>could be due to a reduced carbohydrate accumulation</a:t>
            </a:r>
            <a:r>
              <a:rPr lang="en-US" sz="1600" dirty="0"/>
              <a:t> in the fruit or </a:t>
            </a:r>
            <a:r>
              <a:rPr lang="en-US" sz="1600" b="1" dirty="0"/>
              <a:t>greater carbohydrate loss by respiration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37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413D6-0B66-D82D-98F2-8E7D6F8E0862}"/>
              </a:ext>
            </a:extLst>
          </p:cNvPr>
          <p:cNvSpPr txBox="1"/>
          <p:nvPr/>
        </p:nvSpPr>
        <p:spPr>
          <a:xfrm>
            <a:off x="545453" y="1273189"/>
            <a:ext cx="655652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dirty="0" err="1"/>
              <a:t>Bertin</a:t>
            </a:r>
            <a:r>
              <a:rPr lang="en-GB" dirty="0"/>
              <a:t> &amp; </a:t>
            </a:r>
            <a:r>
              <a:rPr lang="en-GB" dirty="0" err="1"/>
              <a:t>Génard</a:t>
            </a:r>
            <a:r>
              <a:rPr lang="en-GB" dirty="0"/>
              <a:t>, 2018</a:t>
            </a:r>
            <a:r>
              <a:rPr lang="en-GB" b="1" dirty="0"/>
              <a:t> - </a:t>
            </a:r>
            <a:r>
              <a:rPr lang="en-GB" dirty="0"/>
              <a:t>It is </a:t>
            </a:r>
            <a:r>
              <a:rPr lang="en-GB" b="1" dirty="0"/>
              <a:t>not</a:t>
            </a:r>
            <a:r>
              <a:rPr lang="en-GB" dirty="0"/>
              <a:t> always </a:t>
            </a:r>
            <a:r>
              <a:rPr lang="en-GB" b="1" dirty="0"/>
              <a:t>clear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b="1" dirty="0"/>
              <a:t>from active solute accumulation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b="1" dirty="0"/>
              <a:t>metabolic shifts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b="1" dirty="0"/>
              <a:t>dilution/dehydration effects</a:t>
            </a:r>
            <a:r>
              <a:rPr lang="en-GB" dirty="0"/>
              <a:t> associated with changes in fruit size and water content </a:t>
            </a:r>
          </a:p>
          <a:p>
            <a:pPr marL="12001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b="1" dirty="0"/>
          </a:p>
          <a:p>
            <a:pPr marL="12001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26C6A-382C-0A98-3C86-D94097641C74}"/>
              </a:ext>
            </a:extLst>
          </p:cNvPr>
          <p:cNvSpPr txBox="1"/>
          <p:nvPr/>
        </p:nvSpPr>
        <p:spPr>
          <a:xfrm>
            <a:off x="12656933" y="1987006"/>
            <a:ext cx="4149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Will need the data reported on dry weight basis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ED99F9-7C3A-1217-1EB4-161389B2A546}"/>
              </a:ext>
            </a:extLst>
          </p:cNvPr>
          <p:cNvSpPr txBox="1"/>
          <p:nvPr/>
        </p:nvSpPr>
        <p:spPr>
          <a:xfrm>
            <a:off x="12632870" y="1162100"/>
            <a:ext cx="3185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Will need to track other compounds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E80CA-AB22-3750-8EF6-69C00988346E}"/>
              </a:ext>
            </a:extLst>
          </p:cNvPr>
          <p:cNvSpPr txBox="1"/>
          <p:nvPr/>
        </p:nvSpPr>
        <p:spPr>
          <a:xfrm>
            <a:off x="12632870" y="1553000"/>
            <a:ext cx="4744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Will need to quantify the sugar-related enzyme activity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0942D-2B61-7358-6EFF-326FE6A6EA5C}"/>
              </a:ext>
            </a:extLst>
          </p:cNvPr>
          <p:cNvSpPr txBox="1"/>
          <p:nvPr/>
        </p:nvSpPr>
        <p:spPr>
          <a:xfrm>
            <a:off x="545452" y="2879108"/>
            <a:ext cx="51119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Through modelling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Continuously track main carbon compounds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Continuously quantify the sugar-related enzyme activity</a:t>
            </a:r>
          </a:p>
          <a:p>
            <a:r>
              <a:rPr lang="en-US" sz="1600" dirty="0"/>
              <a:t>* require data that the model needs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B472E-1AAD-CAB5-F07F-E258606BEF77}"/>
              </a:ext>
            </a:extLst>
          </p:cNvPr>
          <p:cNvSpPr/>
          <p:nvPr/>
        </p:nvSpPr>
        <p:spPr>
          <a:xfrm>
            <a:off x="5240734" y="3703891"/>
            <a:ext cx="2505448" cy="2787492"/>
          </a:xfrm>
          <a:custGeom>
            <a:avLst/>
            <a:gdLst>
              <a:gd name="connsiteX0" fmla="*/ 0 w 2505448"/>
              <a:gd name="connsiteY0" fmla="*/ 0 h 2787492"/>
              <a:gd name="connsiteX1" fmla="*/ 676471 w 2505448"/>
              <a:gd name="connsiteY1" fmla="*/ 0 h 2787492"/>
              <a:gd name="connsiteX2" fmla="*/ 1252724 w 2505448"/>
              <a:gd name="connsiteY2" fmla="*/ 0 h 2787492"/>
              <a:gd name="connsiteX3" fmla="*/ 1929195 w 2505448"/>
              <a:gd name="connsiteY3" fmla="*/ 0 h 2787492"/>
              <a:gd name="connsiteX4" fmla="*/ 2505448 w 2505448"/>
              <a:gd name="connsiteY4" fmla="*/ 0 h 2787492"/>
              <a:gd name="connsiteX5" fmla="*/ 2505448 w 2505448"/>
              <a:gd name="connsiteY5" fmla="*/ 668998 h 2787492"/>
              <a:gd name="connsiteX6" fmla="*/ 2505448 w 2505448"/>
              <a:gd name="connsiteY6" fmla="*/ 1365871 h 2787492"/>
              <a:gd name="connsiteX7" fmla="*/ 2505448 w 2505448"/>
              <a:gd name="connsiteY7" fmla="*/ 2034869 h 2787492"/>
              <a:gd name="connsiteX8" fmla="*/ 2505448 w 2505448"/>
              <a:gd name="connsiteY8" fmla="*/ 2787492 h 2787492"/>
              <a:gd name="connsiteX9" fmla="*/ 1954249 w 2505448"/>
              <a:gd name="connsiteY9" fmla="*/ 2787492 h 2787492"/>
              <a:gd name="connsiteX10" fmla="*/ 1403051 w 2505448"/>
              <a:gd name="connsiteY10" fmla="*/ 2787492 h 2787492"/>
              <a:gd name="connsiteX11" fmla="*/ 751634 w 2505448"/>
              <a:gd name="connsiteY11" fmla="*/ 2787492 h 2787492"/>
              <a:gd name="connsiteX12" fmla="*/ 0 w 2505448"/>
              <a:gd name="connsiteY12" fmla="*/ 2787492 h 2787492"/>
              <a:gd name="connsiteX13" fmla="*/ 0 w 2505448"/>
              <a:gd name="connsiteY13" fmla="*/ 2034869 h 2787492"/>
              <a:gd name="connsiteX14" fmla="*/ 0 w 2505448"/>
              <a:gd name="connsiteY14" fmla="*/ 1393746 h 2787492"/>
              <a:gd name="connsiteX15" fmla="*/ 0 w 2505448"/>
              <a:gd name="connsiteY15" fmla="*/ 752623 h 2787492"/>
              <a:gd name="connsiteX16" fmla="*/ 0 w 2505448"/>
              <a:gd name="connsiteY16" fmla="*/ 0 h 278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5448" h="2787492" fill="none" extrusionOk="0">
                <a:moveTo>
                  <a:pt x="0" y="0"/>
                </a:moveTo>
                <a:cubicBezTo>
                  <a:pt x="245088" y="-4093"/>
                  <a:pt x="404136" y="18915"/>
                  <a:pt x="676471" y="0"/>
                </a:cubicBezTo>
                <a:cubicBezTo>
                  <a:pt x="948806" y="-18915"/>
                  <a:pt x="1074707" y="16304"/>
                  <a:pt x="1252724" y="0"/>
                </a:cubicBezTo>
                <a:cubicBezTo>
                  <a:pt x="1430741" y="-16304"/>
                  <a:pt x="1671112" y="1799"/>
                  <a:pt x="1929195" y="0"/>
                </a:cubicBezTo>
                <a:cubicBezTo>
                  <a:pt x="2187278" y="-1799"/>
                  <a:pt x="2290626" y="9490"/>
                  <a:pt x="2505448" y="0"/>
                </a:cubicBezTo>
                <a:cubicBezTo>
                  <a:pt x="2507430" y="309223"/>
                  <a:pt x="2494794" y="496729"/>
                  <a:pt x="2505448" y="668998"/>
                </a:cubicBezTo>
                <a:cubicBezTo>
                  <a:pt x="2516102" y="841267"/>
                  <a:pt x="2476658" y="1077776"/>
                  <a:pt x="2505448" y="1365871"/>
                </a:cubicBezTo>
                <a:cubicBezTo>
                  <a:pt x="2534238" y="1653966"/>
                  <a:pt x="2521942" y="1830504"/>
                  <a:pt x="2505448" y="2034869"/>
                </a:cubicBezTo>
                <a:cubicBezTo>
                  <a:pt x="2488954" y="2239234"/>
                  <a:pt x="2497331" y="2571146"/>
                  <a:pt x="2505448" y="2787492"/>
                </a:cubicBezTo>
                <a:cubicBezTo>
                  <a:pt x="2368698" y="2800915"/>
                  <a:pt x="2100331" y="2762032"/>
                  <a:pt x="1954249" y="2787492"/>
                </a:cubicBezTo>
                <a:cubicBezTo>
                  <a:pt x="1808167" y="2812952"/>
                  <a:pt x="1629314" y="2762772"/>
                  <a:pt x="1403051" y="2787492"/>
                </a:cubicBezTo>
                <a:cubicBezTo>
                  <a:pt x="1176788" y="2812212"/>
                  <a:pt x="968767" y="2778373"/>
                  <a:pt x="751634" y="2787492"/>
                </a:cubicBezTo>
                <a:cubicBezTo>
                  <a:pt x="534501" y="2796611"/>
                  <a:pt x="205236" y="2810800"/>
                  <a:pt x="0" y="2787492"/>
                </a:cubicBezTo>
                <a:cubicBezTo>
                  <a:pt x="27486" y="2636914"/>
                  <a:pt x="-27418" y="2256916"/>
                  <a:pt x="0" y="2034869"/>
                </a:cubicBezTo>
                <a:cubicBezTo>
                  <a:pt x="27418" y="1812822"/>
                  <a:pt x="12228" y="1610008"/>
                  <a:pt x="0" y="1393746"/>
                </a:cubicBezTo>
                <a:cubicBezTo>
                  <a:pt x="-12228" y="1177484"/>
                  <a:pt x="13651" y="1014118"/>
                  <a:pt x="0" y="752623"/>
                </a:cubicBezTo>
                <a:cubicBezTo>
                  <a:pt x="-13651" y="491128"/>
                  <a:pt x="34138" y="347782"/>
                  <a:pt x="0" y="0"/>
                </a:cubicBezTo>
                <a:close/>
              </a:path>
              <a:path w="2505448" h="2787492" stroke="0" extrusionOk="0">
                <a:moveTo>
                  <a:pt x="0" y="0"/>
                </a:moveTo>
                <a:cubicBezTo>
                  <a:pt x="134310" y="-8732"/>
                  <a:pt x="334611" y="-4604"/>
                  <a:pt x="651416" y="0"/>
                </a:cubicBezTo>
                <a:cubicBezTo>
                  <a:pt x="968221" y="4604"/>
                  <a:pt x="1064198" y="29827"/>
                  <a:pt x="1252724" y="0"/>
                </a:cubicBezTo>
                <a:cubicBezTo>
                  <a:pt x="1441250" y="-29827"/>
                  <a:pt x="1597027" y="33509"/>
                  <a:pt x="1929195" y="0"/>
                </a:cubicBezTo>
                <a:cubicBezTo>
                  <a:pt x="2261363" y="-33509"/>
                  <a:pt x="2283553" y="-11078"/>
                  <a:pt x="2505448" y="0"/>
                </a:cubicBezTo>
                <a:cubicBezTo>
                  <a:pt x="2507524" y="148640"/>
                  <a:pt x="2501548" y="367777"/>
                  <a:pt x="2505448" y="696873"/>
                </a:cubicBezTo>
                <a:cubicBezTo>
                  <a:pt x="2509348" y="1025969"/>
                  <a:pt x="2498616" y="1013961"/>
                  <a:pt x="2505448" y="1310121"/>
                </a:cubicBezTo>
                <a:cubicBezTo>
                  <a:pt x="2512280" y="1606281"/>
                  <a:pt x="2496357" y="1700287"/>
                  <a:pt x="2505448" y="2062744"/>
                </a:cubicBezTo>
                <a:cubicBezTo>
                  <a:pt x="2514539" y="2425201"/>
                  <a:pt x="2482680" y="2437993"/>
                  <a:pt x="2505448" y="2787492"/>
                </a:cubicBezTo>
                <a:cubicBezTo>
                  <a:pt x="2349588" y="2783939"/>
                  <a:pt x="2006734" y="2811867"/>
                  <a:pt x="1879086" y="2787492"/>
                </a:cubicBezTo>
                <a:cubicBezTo>
                  <a:pt x="1751438" y="2763117"/>
                  <a:pt x="1518863" y="2777426"/>
                  <a:pt x="1252724" y="2787492"/>
                </a:cubicBezTo>
                <a:cubicBezTo>
                  <a:pt x="986585" y="2797558"/>
                  <a:pt x="888422" y="2810958"/>
                  <a:pt x="651416" y="2787492"/>
                </a:cubicBezTo>
                <a:cubicBezTo>
                  <a:pt x="414410" y="2764026"/>
                  <a:pt x="251633" y="2791970"/>
                  <a:pt x="0" y="2787492"/>
                </a:cubicBezTo>
                <a:cubicBezTo>
                  <a:pt x="-285" y="2535601"/>
                  <a:pt x="-18618" y="2381912"/>
                  <a:pt x="0" y="2062744"/>
                </a:cubicBezTo>
                <a:cubicBezTo>
                  <a:pt x="18618" y="1743576"/>
                  <a:pt x="31143" y="1660390"/>
                  <a:pt x="0" y="1421621"/>
                </a:cubicBezTo>
                <a:cubicBezTo>
                  <a:pt x="-31143" y="1182852"/>
                  <a:pt x="-8225" y="879157"/>
                  <a:pt x="0" y="724748"/>
                </a:cubicBezTo>
                <a:cubicBezTo>
                  <a:pt x="8225" y="570339"/>
                  <a:pt x="24596" y="282120"/>
                  <a:pt x="0" y="0"/>
                </a:cubicBezTo>
                <a:close/>
              </a:path>
            </a:pathLst>
          </a:cu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41427053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en-US" b="1" kern="0" dirty="0">
                <a:solidFill>
                  <a:prstClr val="black"/>
                </a:solidFill>
                <a:latin typeface="Tw Cen MT" panose="020B0602020104020603"/>
              </a:rPr>
              <a:t>Mechanistic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Model </a:t>
            </a:r>
            <a:r>
              <a:rPr lang="en-US" kern="0" dirty="0">
                <a:solidFill>
                  <a:prstClr val="black"/>
                </a:solidFill>
                <a:latin typeface="Tw Cen MT" panose="020B0602020104020603"/>
              </a:rPr>
              <a:t>simulating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w Cen MT" panose="020B0602020104020603"/>
              </a:rPr>
              <a:t>carbon/sugar supply 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w Cen MT" panose="020B0602020104020603"/>
              </a:rPr>
              <a:t>fruit respiration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Tw Cen MT" panose="020B0602020104020603"/>
              </a:rPr>
              <a:t>sugar conversion to starch and non-starch (other compounds e.g. acids, structural compounds)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A87A6-EF68-E8F9-9AA0-F85EE285FDF0}"/>
              </a:ext>
            </a:extLst>
          </p:cNvPr>
          <p:cNvSpPr txBox="1"/>
          <p:nvPr/>
        </p:nvSpPr>
        <p:spPr>
          <a:xfrm>
            <a:off x="907108" y="4370747"/>
            <a:ext cx="3325091" cy="861774"/>
          </a:xfrm>
          <a:custGeom>
            <a:avLst/>
            <a:gdLst>
              <a:gd name="connsiteX0" fmla="*/ 0 w 3325091"/>
              <a:gd name="connsiteY0" fmla="*/ 0 h 861774"/>
              <a:gd name="connsiteX1" fmla="*/ 587433 w 3325091"/>
              <a:gd name="connsiteY1" fmla="*/ 0 h 861774"/>
              <a:gd name="connsiteX2" fmla="*/ 1174865 w 3325091"/>
              <a:gd name="connsiteY2" fmla="*/ 0 h 861774"/>
              <a:gd name="connsiteX3" fmla="*/ 1729047 w 3325091"/>
              <a:gd name="connsiteY3" fmla="*/ 0 h 861774"/>
              <a:gd name="connsiteX4" fmla="*/ 2249978 w 3325091"/>
              <a:gd name="connsiteY4" fmla="*/ 0 h 861774"/>
              <a:gd name="connsiteX5" fmla="*/ 3325091 w 3325091"/>
              <a:gd name="connsiteY5" fmla="*/ 0 h 861774"/>
              <a:gd name="connsiteX6" fmla="*/ 3325091 w 3325091"/>
              <a:gd name="connsiteY6" fmla="*/ 413652 h 861774"/>
              <a:gd name="connsiteX7" fmla="*/ 3325091 w 3325091"/>
              <a:gd name="connsiteY7" fmla="*/ 861774 h 861774"/>
              <a:gd name="connsiteX8" fmla="*/ 2837411 w 3325091"/>
              <a:gd name="connsiteY8" fmla="*/ 861774 h 861774"/>
              <a:gd name="connsiteX9" fmla="*/ 2382982 w 3325091"/>
              <a:gd name="connsiteY9" fmla="*/ 861774 h 861774"/>
              <a:gd name="connsiteX10" fmla="*/ 1862051 w 3325091"/>
              <a:gd name="connsiteY10" fmla="*/ 861774 h 861774"/>
              <a:gd name="connsiteX11" fmla="*/ 1374371 w 3325091"/>
              <a:gd name="connsiteY11" fmla="*/ 861774 h 861774"/>
              <a:gd name="connsiteX12" fmla="*/ 753687 w 3325091"/>
              <a:gd name="connsiteY12" fmla="*/ 861774 h 861774"/>
              <a:gd name="connsiteX13" fmla="*/ 0 w 3325091"/>
              <a:gd name="connsiteY13" fmla="*/ 861774 h 861774"/>
              <a:gd name="connsiteX14" fmla="*/ 0 w 3325091"/>
              <a:gd name="connsiteY14" fmla="*/ 422269 h 861774"/>
              <a:gd name="connsiteX15" fmla="*/ 0 w 3325091"/>
              <a:gd name="connsiteY15" fmla="*/ 0 h 86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5091" h="861774" fill="none" extrusionOk="0">
                <a:moveTo>
                  <a:pt x="0" y="0"/>
                </a:moveTo>
                <a:cubicBezTo>
                  <a:pt x="223712" y="-3845"/>
                  <a:pt x="316023" y="50183"/>
                  <a:pt x="587433" y="0"/>
                </a:cubicBezTo>
                <a:cubicBezTo>
                  <a:pt x="858843" y="-50183"/>
                  <a:pt x="1021334" y="10606"/>
                  <a:pt x="1174865" y="0"/>
                </a:cubicBezTo>
                <a:cubicBezTo>
                  <a:pt x="1328396" y="-10606"/>
                  <a:pt x="1526490" y="3791"/>
                  <a:pt x="1729047" y="0"/>
                </a:cubicBezTo>
                <a:cubicBezTo>
                  <a:pt x="1931604" y="-3791"/>
                  <a:pt x="2099068" y="55828"/>
                  <a:pt x="2249978" y="0"/>
                </a:cubicBezTo>
                <a:cubicBezTo>
                  <a:pt x="2400888" y="-55828"/>
                  <a:pt x="2946652" y="122156"/>
                  <a:pt x="3325091" y="0"/>
                </a:cubicBezTo>
                <a:cubicBezTo>
                  <a:pt x="3332990" y="134372"/>
                  <a:pt x="3323079" y="248653"/>
                  <a:pt x="3325091" y="413652"/>
                </a:cubicBezTo>
                <a:cubicBezTo>
                  <a:pt x="3327103" y="578651"/>
                  <a:pt x="3275742" y="710773"/>
                  <a:pt x="3325091" y="861774"/>
                </a:cubicBezTo>
                <a:cubicBezTo>
                  <a:pt x="3097071" y="891313"/>
                  <a:pt x="3015898" y="856972"/>
                  <a:pt x="2837411" y="861774"/>
                </a:cubicBezTo>
                <a:cubicBezTo>
                  <a:pt x="2658924" y="866576"/>
                  <a:pt x="2521424" y="834299"/>
                  <a:pt x="2382982" y="861774"/>
                </a:cubicBezTo>
                <a:cubicBezTo>
                  <a:pt x="2244540" y="889249"/>
                  <a:pt x="1991305" y="817476"/>
                  <a:pt x="1862051" y="861774"/>
                </a:cubicBezTo>
                <a:cubicBezTo>
                  <a:pt x="1732797" y="906072"/>
                  <a:pt x="1480958" y="860834"/>
                  <a:pt x="1374371" y="861774"/>
                </a:cubicBezTo>
                <a:cubicBezTo>
                  <a:pt x="1267784" y="862714"/>
                  <a:pt x="921726" y="793337"/>
                  <a:pt x="753687" y="861774"/>
                </a:cubicBezTo>
                <a:cubicBezTo>
                  <a:pt x="585648" y="930211"/>
                  <a:pt x="206956" y="830854"/>
                  <a:pt x="0" y="861774"/>
                </a:cubicBezTo>
                <a:cubicBezTo>
                  <a:pt x="-52436" y="707872"/>
                  <a:pt x="44559" y="567519"/>
                  <a:pt x="0" y="422269"/>
                </a:cubicBezTo>
                <a:cubicBezTo>
                  <a:pt x="-44559" y="277020"/>
                  <a:pt x="41282" y="182645"/>
                  <a:pt x="0" y="0"/>
                </a:cubicBezTo>
                <a:close/>
              </a:path>
              <a:path w="3325091" h="861774" stroke="0" extrusionOk="0">
                <a:moveTo>
                  <a:pt x="0" y="0"/>
                </a:moveTo>
                <a:cubicBezTo>
                  <a:pt x="193435" y="-58045"/>
                  <a:pt x="439236" y="29157"/>
                  <a:pt x="554182" y="0"/>
                </a:cubicBezTo>
                <a:cubicBezTo>
                  <a:pt x="669128" y="-29157"/>
                  <a:pt x="894755" y="7594"/>
                  <a:pt x="1008611" y="0"/>
                </a:cubicBezTo>
                <a:cubicBezTo>
                  <a:pt x="1122467" y="-7594"/>
                  <a:pt x="1404310" y="14498"/>
                  <a:pt x="1596044" y="0"/>
                </a:cubicBezTo>
                <a:cubicBezTo>
                  <a:pt x="1787778" y="-14498"/>
                  <a:pt x="1953083" y="5866"/>
                  <a:pt x="2050473" y="0"/>
                </a:cubicBezTo>
                <a:cubicBezTo>
                  <a:pt x="2147863" y="-5866"/>
                  <a:pt x="2436437" y="45553"/>
                  <a:pt x="2637906" y="0"/>
                </a:cubicBezTo>
                <a:cubicBezTo>
                  <a:pt x="2839375" y="-45553"/>
                  <a:pt x="3146284" y="18993"/>
                  <a:pt x="3325091" y="0"/>
                </a:cubicBezTo>
                <a:cubicBezTo>
                  <a:pt x="3365329" y="120431"/>
                  <a:pt x="3307026" y="275561"/>
                  <a:pt x="3325091" y="422269"/>
                </a:cubicBezTo>
                <a:cubicBezTo>
                  <a:pt x="3343156" y="568977"/>
                  <a:pt x="3284649" y="737539"/>
                  <a:pt x="3325091" y="861774"/>
                </a:cubicBezTo>
                <a:cubicBezTo>
                  <a:pt x="3132033" y="900818"/>
                  <a:pt x="3000243" y="828976"/>
                  <a:pt x="2870662" y="861774"/>
                </a:cubicBezTo>
                <a:cubicBezTo>
                  <a:pt x="2741081" y="894572"/>
                  <a:pt x="2485031" y="798715"/>
                  <a:pt x="2316480" y="861774"/>
                </a:cubicBezTo>
                <a:cubicBezTo>
                  <a:pt x="2147929" y="924833"/>
                  <a:pt x="1939419" y="832219"/>
                  <a:pt x="1795549" y="861774"/>
                </a:cubicBezTo>
                <a:cubicBezTo>
                  <a:pt x="1651679" y="891329"/>
                  <a:pt x="1461518" y="795763"/>
                  <a:pt x="1241367" y="861774"/>
                </a:cubicBezTo>
                <a:cubicBezTo>
                  <a:pt x="1021216" y="927785"/>
                  <a:pt x="846653" y="842812"/>
                  <a:pt x="620684" y="861774"/>
                </a:cubicBezTo>
                <a:cubicBezTo>
                  <a:pt x="394715" y="880736"/>
                  <a:pt x="274353" y="849192"/>
                  <a:pt x="0" y="861774"/>
                </a:cubicBezTo>
                <a:cubicBezTo>
                  <a:pt x="-47773" y="739725"/>
                  <a:pt x="29975" y="644430"/>
                  <a:pt x="0" y="448122"/>
                </a:cubicBezTo>
                <a:cubicBezTo>
                  <a:pt x="-29975" y="251814"/>
                  <a:pt x="2667" y="91731"/>
                  <a:pt x="0" y="0"/>
                </a:cubicBezTo>
                <a:close/>
              </a:path>
            </a:pathLst>
          </a:custGeom>
          <a:solidFill>
            <a:srgbClr val="ED7D31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8678183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Input/Explanatory variables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Temperature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prstClr val="black"/>
                </a:solidFill>
                <a:latin typeface="Tw Cen MT" panose="020B0602020104020603"/>
              </a:rPr>
              <a:t>Fruit Load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D1C879B2-9550-086D-4D32-45D03DC81D5A}"/>
              </a:ext>
            </a:extLst>
          </p:cNvPr>
          <p:cNvSpPr/>
          <p:nvPr/>
        </p:nvSpPr>
        <p:spPr>
          <a:xfrm rot="16200000">
            <a:off x="8073699" y="4472588"/>
            <a:ext cx="471054" cy="658091"/>
          </a:xfrm>
          <a:prstGeom prst="downArrow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59552D-DCA9-39CE-57CF-737FFE64E2A7}"/>
              </a:ext>
            </a:extLst>
          </p:cNvPr>
          <p:cNvSpPr txBox="1"/>
          <p:nvPr/>
        </p:nvSpPr>
        <p:spPr>
          <a:xfrm>
            <a:off x="8872271" y="4017515"/>
            <a:ext cx="2918363" cy="1354217"/>
          </a:xfrm>
          <a:custGeom>
            <a:avLst/>
            <a:gdLst>
              <a:gd name="connsiteX0" fmla="*/ 0 w 2918363"/>
              <a:gd name="connsiteY0" fmla="*/ 0 h 1354217"/>
              <a:gd name="connsiteX1" fmla="*/ 612856 w 2918363"/>
              <a:gd name="connsiteY1" fmla="*/ 0 h 1354217"/>
              <a:gd name="connsiteX2" fmla="*/ 1167345 w 2918363"/>
              <a:gd name="connsiteY2" fmla="*/ 0 h 1354217"/>
              <a:gd name="connsiteX3" fmla="*/ 1809385 w 2918363"/>
              <a:gd name="connsiteY3" fmla="*/ 0 h 1354217"/>
              <a:gd name="connsiteX4" fmla="*/ 2918363 w 2918363"/>
              <a:gd name="connsiteY4" fmla="*/ 0 h 1354217"/>
              <a:gd name="connsiteX5" fmla="*/ 2918363 w 2918363"/>
              <a:gd name="connsiteY5" fmla="*/ 464948 h 1354217"/>
              <a:gd name="connsiteX6" fmla="*/ 2918363 w 2918363"/>
              <a:gd name="connsiteY6" fmla="*/ 902811 h 1354217"/>
              <a:gd name="connsiteX7" fmla="*/ 2918363 w 2918363"/>
              <a:gd name="connsiteY7" fmla="*/ 1354217 h 1354217"/>
              <a:gd name="connsiteX8" fmla="*/ 2393058 w 2918363"/>
              <a:gd name="connsiteY8" fmla="*/ 1354217 h 1354217"/>
              <a:gd name="connsiteX9" fmla="*/ 1867752 w 2918363"/>
              <a:gd name="connsiteY9" fmla="*/ 1354217 h 1354217"/>
              <a:gd name="connsiteX10" fmla="*/ 1342447 w 2918363"/>
              <a:gd name="connsiteY10" fmla="*/ 1354217 h 1354217"/>
              <a:gd name="connsiteX11" fmla="*/ 787958 w 2918363"/>
              <a:gd name="connsiteY11" fmla="*/ 1354217 h 1354217"/>
              <a:gd name="connsiteX12" fmla="*/ 0 w 2918363"/>
              <a:gd name="connsiteY12" fmla="*/ 1354217 h 1354217"/>
              <a:gd name="connsiteX13" fmla="*/ 0 w 2918363"/>
              <a:gd name="connsiteY13" fmla="*/ 929896 h 1354217"/>
              <a:gd name="connsiteX14" fmla="*/ 0 w 2918363"/>
              <a:gd name="connsiteY14" fmla="*/ 519117 h 1354217"/>
              <a:gd name="connsiteX15" fmla="*/ 0 w 2918363"/>
              <a:gd name="connsiteY15" fmla="*/ 0 h 135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18363" h="1354217" fill="none" extrusionOk="0">
                <a:moveTo>
                  <a:pt x="0" y="0"/>
                </a:moveTo>
                <a:cubicBezTo>
                  <a:pt x="277597" y="-48773"/>
                  <a:pt x="334734" y="72133"/>
                  <a:pt x="612856" y="0"/>
                </a:cubicBezTo>
                <a:cubicBezTo>
                  <a:pt x="890978" y="-72133"/>
                  <a:pt x="952351" y="44811"/>
                  <a:pt x="1167345" y="0"/>
                </a:cubicBezTo>
                <a:cubicBezTo>
                  <a:pt x="1382339" y="-44811"/>
                  <a:pt x="1575685" y="36776"/>
                  <a:pt x="1809385" y="0"/>
                </a:cubicBezTo>
                <a:cubicBezTo>
                  <a:pt x="2043085" y="-36776"/>
                  <a:pt x="2477146" y="94860"/>
                  <a:pt x="2918363" y="0"/>
                </a:cubicBezTo>
                <a:cubicBezTo>
                  <a:pt x="2923861" y="153448"/>
                  <a:pt x="2865788" y="337442"/>
                  <a:pt x="2918363" y="464948"/>
                </a:cubicBezTo>
                <a:cubicBezTo>
                  <a:pt x="2970938" y="592454"/>
                  <a:pt x="2914237" y="696220"/>
                  <a:pt x="2918363" y="902811"/>
                </a:cubicBezTo>
                <a:cubicBezTo>
                  <a:pt x="2922489" y="1109402"/>
                  <a:pt x="2877692" y="1160699"/>
                  <a:pt x="2918363" y="1354217"/>
                </a:cubicBezTo>
                <a:cubicBezTo>
                  <a:pt x="2770982" y="1390294"/>
                  <a:pt x="2585728" y="1333155"/>
                  <a:pt x="2393058" y="1354217"/>
                </a:cubicBezTo>
                <a:cubicBezTo>
                  <a:pt x="2200388" y="1375279"/>
                  <a:pt x="2045055" y="1351546"/>
                  <a:pt x="1867752" y="1354217"/>
                </a:cubicBezTo>
                <a:cubicBezTo>
                  <a:pt x="1690449" y="1356888"/>
                  <a:pt x="1581841" y="1342089"/>
                  <a:pt x="1342447" y="1354217"/>
                </a:cubicBezTo>
                <a:cubicBezTo>
                  <a:pt x="1103054" y="1366345"/>
                  <a:pt x="919510" y="1300999"/>
                  <a:pt x="787958" y="1354217"/>
                </a:cubicBezTo>
                <a:cubicBezTo>
                  <a:pt x="656406" y="1407435"/>
                  <a:pt x="385991" y="1333432"/>
                  <a:pt x="0" y="1354217"/>
                </a:cubicBezTo>
                <a:cubicBezTo>
                  <a:pt x="-911" y="1221825"/>
                  <a:pt x="5503" y="1087698"/>
                  <a:pt x="0" y="929896"/>
                </a:cubicBezTo>
                <a:cubicBezTo>
                  <a:pt x="-5503" y="772094"/>
                  <a:pt x="20287" y="617670"/>
                  <a:pt x="0" y="519117"/>
                </a:cubicBezTo>
                <a:cubicBezTo>
                  <a:pt x="-20287" y="420564"/>
                  <a:pt x="7102" y="111999"/>
                  <a:pt x="0" y="0"/>
                </a:cubicBezTo>
                <a:close/>
              </a:path>
              <a:path w="2918363" h="1354217" stroke="0" extrusionOk="0">
                <a:moveTo>
                  <a:pt x="0" y="0"/>
                </a:moveTo>
                <a:cubicBezTo>
                  <a:pt x="118330" y="-56707"/>
                  <a:pt x="391222" y="50962"/>
                  <a:pt x="496122" y="0"/>
                </a:cubicBezTo>
                <a:cubicBezTo>
                  <a:pt x="601022" y="-50962"/>
                  <a:pt x="894207" y="8826"/>
                  <a:pt x="1021427" y="0"/>
                </a:cubicBezTo>
                <a:cubicBezTo>
                  <a:pt x="1148647" y="-8826"/>
                  <a:pt x="1461893" y="39137"/>
                  <a:pt x="1663467" y="0"/>
                </a:cubicBezTo>
                <a:cubicBezTo>
                  <a:pt x="1865041" y="-39137"/>
                  <a:pt x="1990471" y="46746"/>
                  <a:pt x="2247140" y="0"/>
                </a:cubicBezTo>
                <a:cubicBezTo>
                  <a:pt x="2503809" y="-46746"/>
                  <a:pt x="2706427" y="17654"/>
                  <a:pt x="2918363" y="0"/>
                </a:cubicBezTo>
                <a:cubicBezTo>
                  <a:pt x="2958938" y="163304"/>
                  <a:pt x="2888204" y="323365"/>
                  <a:pt x="2918363" y="424321"/>
                </a:cubicBezTo>
                <a:cubicBezTo>
                  <a:pt x="2948522" y="525277"/>
                  <a:pt x="2913824" y="712425"/>
                  <a:pt x="2918363" y="835100"/>
                </a:cubicBezTo>
                <a:cubicBezTo>
                  <a:pt x="2922902" y="957775"/>
                  <a:pt x="2905751" y="1184913"/>
                  <a:pt x="2918363" y="1354217"/>
                </a:cubicBezTo>
                <a:cubicBezTo>
                  <a:pt x="2644156" y="1363401"/>
                  <a:pt x="2487272" y="1303364"/>
                  <a:pt x="2305507" y="1354217"/>
                </a:cubicBezTo>
                <a:cubicBezTo>
                  <a:pt x="2123742" y="1405070"/>
                  <a:pt x="1869856" y="1324911"/>
                  <a:pt x="1721834" y="1354217"/>
                </a:cubicBezTo>
                <a:cubicBezTo>
                  <a:pt x="1573812" y="1383523"/>
                  <a:pt x="1369800" y="1317585"/>
                  <a:pt x="1138162" y="1354217"/>
                </a:cubicBezTo>
                <a:cubicBezTo>
                  <a:pt x="906524" y="1390849"/>
                  <a:pt x="783055" y="1323793"/>
                  <a:pt x="612856" y="1354217"/>
                </a:cubicBezTo>
                <a:cubicBezTo>
                  <a:pt x="442657" y="1384641"/>
                  <a:pt x="247642" y="1343752"/>
                  <a:pt x="0" y="1354217"/>
                </a:cubicBezTo>
                <a:cubicBezTo>
                  <a:pt x="-44067" y="1163312"/>
                  <a:pt x="25819" y="1005259"/>
                  <a:pt x="0" y="916354"/>
                </a:cubicBezTo>
                <a:cubicBezTo>
                  <a:pt x="-25819" y="827449"/>
                  <a:pt x="29004" y="654718"/>
                  <a:pt x="0" y="492032"/>
                </a:cubicBezTo>
                <a:cubicBezTo>
                  <a:pt x="-29004" y="329346"/>
                  <a:pt x="53379" y="112589"/>
                  <a:pt x="0" y="0"/>
                </a:cubicBez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Output/State variables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Level of sugars and other major C compounds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Activity of responsible enzymes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1863507-F4BC-7F4F-8BF1-2CA97D56BF0C}"/>
              </a:ext>
            </a:extLst>
          </p:cNvPr>
          <p:cNvSpPr/>
          <p:nvPr/>
        </p:nvSpPr>
        <p:spPr>
          <a:xfrm rot="16200000">
            <a:off x="4545743" y="4472589"/>
            <a:ext cx="471054" cy="658091"/>
          </a:xfrm>
          <a:prstGeom prst="downArrow">
            <a:avLst/>
          </a:prstGeom>
          <a:solidFill>
            <a:srgbClr val="EEBCB2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F05AE0-5C9B-7D12-F261-33D793914FA4}"/>
              </a:ext>
            </a:extLst>
          </p:cNvPr>
          <p:cNvSpPr txBox="1"/>
          <p:nvPr/>
        </p:nvSpPr>
        <p:spPr>
          <a:xfrm>
            <a:off x="545452" y="328989"/>
            <a:ext cx="9392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Hypotheses for mechanisms driving </a:t>
            </a:r>
            <a:r>
              <a:rPr lang="en-GB" sz="2400" dirty="0">
                <a:latin typeface="+mj-lt"/>
              </a:rPr>
              <a:t>the change in sugar content due to temperature and fruit load changes</a:t>
            </a:r>
            <a:endParaRPr lang="en-US" sz="2400" dirty="0">
              <a:latin typeface="+mj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185953-3EB4-227D-4ED9-BC0C7453B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" t="53074"/>
          <a:stretch/>
        </p:blipFill>
        <p:spPr>
          <a:xfrm>
            <a:off x="8896732" y="5504290"/>
            <a:ext cx="2869440" cy="85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71F77A-B9DD-300B-28D8-49698C16E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180" y="901600"/>
            <a:ext cx="2549708" cy="27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4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D481-AFD5-6A4E-9D2E-6033F66D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4308"/>
            <a:ext cx="10515600" cy="7239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SUGAR Model – Mathematical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16661-0B81-3420-0EEB-ACDE84204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E4CB7-CB13-4810-BF18-BE31AFC64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A263D-39A4-1133-8E15-4AA931B08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46" y="950387"/>
            <a:ext cx="52451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5A6BA-8881-1144-BEC7-10BCF847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946" y="1674287"/>
            <a:ext cx="4203700" cy="133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9B8FB0-7E52-355E-0DF4-2D9B2DD3A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1446" y="3101634"/>
            <a:ext cx="4330700" cy="762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6773BC-877A-FDC2-4650-2F361607E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5257800" y="7422124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The paper compared the prediction quality from the two versions of k1(t) and k3(t): </a:t>
            </a:r>
            <a:r>
              <a:rPr lang="en-US" sz="1800" dirty="0"/>
              <a:t>only second version takes into accounts the effect of changing water content (WC) into the chemical rate constants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D210D-A0EA-E137-CCD4-A1FEAC030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096446" y="5421157"/>
            <a:ext cx="3949385" cy="1180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FEAB3-8A17-9073-59C9-260C15D56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946" y="4580372"/>
            <a:ext cx="5477933" cy="15566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BC6531-D0DB-F7E5-6A9E-856C3ADFFF6A}"/>
              </a:ext>
            </a:extLst>
          </p:cNvPr>
          <p:cNvSpPr txBox="1"/>
          <p:nvPr/>
        </p:nvSpPr>
        <p:spPr>
          <a:xfrm>
            <a:off x="242936" y="901915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Chen et al., 2020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5DEB8-5BC8-6F12-E684-321C57A1F3C4}"/>
              </a:ext>
            </a:extLst>
          </p:cNvPr>
          <p:cNvSpPr txBox="1"/>
          <p:nvPr/>
        </p:nvSpPr>
        <p:spPr>
          <a:xfrm>
            <a:off x="8704971" y="399641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" pitchFamily="2" charset="77"/>
                <a:ea typeface="Palatino" pitchFamily="2" charset="77"/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B2A55-1252-D68F-B32B-076728865ABA}"/>
              </a:ext>
            </a:extLst>
          </p:cNvPr>
          <p:cNvSpPr txBox="1"/>
          <p:nvPr/>
        </p:nvSpPr>
        <p:spPr>
          <a:xfrm>
            <a:off x="591373" y="1206809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ODE-based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 balance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B7C30-C74A-D74F-35CB-A966717025F1}"/>
                  </a:ext>
                </a:extLst>
              </p:cNvPr>
              <p:cNvSpPr txBox="1"/>
              <p:nvPr/>
            </p:nvSpPr>
            <p:spPr>
              <a:xfrm>
                <a:off x="4841446" y="3895839"/>
                <a:ext cx="3337132" cy="536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Baskerville" panose="02020502070401020303" pitchFamily="18" charset="0"/>
                                  <a:ea typeface="Baskerville" panose="02020502070401020303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i="0" smtClean="0">
                                  <a:latin typeface="Baskerville" panose="02020502070401020303" pitchFamily="18" charset="0"/>
                                  <a:ea typeface="Baskerville" panose="02020502070401020303" pitchFamily="18" charset="0"/>
                                </a:rPr>
                                <m:t>resp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g</m:t>
                          </m:r>
                        </m:sub>
                      </m:sSub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dDW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dt</m:t>
                          </m:r>
                        </m:den>
                      </m:f>
                      <m:r>
                        <m:rPr>
                          <m:nor/>
                        </m:rPr>
                        <a:rPr lang="en-US" sz="1400" i="0" smtClean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m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i="0" smtClean="0">
                          <a:latin typeface="Baskerville" panose="02020502070401020303" pitchFamily="18" charset="0"/>
                          <a:ea typeface="Baskerville" panose="02020502070401020303" pitchFamily="18" charset="0"/>
                        </a:rPr>
                        <m:t>DW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10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sz="1400" i="0" smtClean="0">
                              <a:latin typeface="Baskerville" panose="02020502070401020303" pitchFamily="18" charset="0"/>
                              <a:ea typeface="Baskerville" panose="02020502070401020303" pitchFamily="18" charset="0"/>
                            </a:rPr>
                            <m:t>−20)/10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Baskerville" panose="02020502070401020303" pitchFamily="18" charset="0"/>
                  <a:ea typeface="Baskerville" panose="02020502070401020303" pitchFamily="18" charset="0"/>
                  <a:cs typeface="Futura Medium" panose="020B0602020204020303" pitchFamily="34" charset="-79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B7C30-C74A-D74F-35CB-A96671702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46" y="3895839"/>
                <a:ext cx="3337132" cy="536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B1030E77-ECDE-E94D-3032-0C3442E7D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546" y="1873202"/>
            <a:ext cx="4465703" cy="44831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0CD337B-FD0C-EC44-B846-7B998474B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9047" y="506258"/>
            <a:ext cx="75586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FDE4A-4C0F-D519-E489-D0634BEC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1E4CB7-CB13-4810-BF18-BE31AFC64F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0E8E7-F3BD-87DF-AFDD-EBFE18F88B79}"/>
              </a:ext>
            </a:extLst>
          </p:cNvPr>
          <p:cNvSpPr/>
          <p:nvPr/>
        </p:nvSpPr>
        <p:spPr>
          <a:xfrm>
            <a:off x="4869872" y="2370605"/>
            <a:ext cx="2918363" cy="2370773"/>
          </a:xfrm>
          <a:custGeom>
            <a:avLst/>
            <a:gdLst>
              <a:gd name="connsiteX0" fmla="*/ 0 w 2918363"/>
              <a:gd name="connsiteY0" fmla="*/ 0 h 2370773"/>
              <a:gd name="connsiteX1" fmla="*/ 554489 w 2918363"/>
              <a:gd name="connsiteY1" fmla="*/ 0 h 2370773"/>
              <a:gd name="connsiteX2" fmla="*/ 1108978 w 2918363"/>
              <a:gd name="connsiteY2" fmla="*/ 0 h 2370773"/>
              <a:gd name="connsiteX3" fmla="*/ 1663467 w 2918363"/>
              <a:gd name="connsiteY3" fmla="*/ 0 h 2370773"/>
              <a:gd name="connsiteX4" fmla="*/ 2217956 w 2918363"/>
              <a:gd name="connsiteY4" fmla="*/ 0 h 2370773"/>
              <a:gd name="connsiteX5" fmla="*/ 2918363 w 2918363"/>
              <a:gd name="connsiteY5" fmla="*/ 0 h 2370773"/>
              <a:gd name="connsiteX6" fmla="*/ 2918363 w 2918363"/>
              <a:gd name="connsiteY6" fmla="*/ 616401 h 2370773"/>
              <a:gd name="connsiteX7" fmla="*/ 2918363 w 2918363"/>
              <a:gd name="connsiteY7" fmla="*/ 1137971 h 2370773"/>
              <a:gd name="connsiteX8" fmla="*/ 2918363 w 2918363"/>
              <a:gd name="connsiteY8" fmla="*/ 1778080 h 2370773"/>
              <a:gd name="connsiteX9" fmla="*/ 2918363 w 2918363"/>
              <a:gd name="connsiteY9" fmla="*/ 2370773 h 2370773"/>
              <a:gd name="connsiteX10" fmla="*/ 2363874 w 2918363"/>
              <a:gd name="connsiteY10" fmla="*/ 2370773 h 2370773"/>
              <a:gd name="connsiteX11" fmla="*/ 1721834 w 2918363"/>
              <a:gd name="connsiteY11" fmla="*/ 2370773 h 2370773"/>
              <a:gd name="connsiteX12" fmla="*/ 1108978 w 2918363"/>
              <a:gd name="connsiteY12" fmla="*/ 2370773 h 2370773"/>
              <a:gd name="connsiteX13" fmla="*/ 612856 w 2918363"/>
              <a:gd name="connsiteY13" fmla="*/ 2370773 h 2370773"/>
              <a:gd name="connsiteX14" fmla="*/ 0 w 2918363"/>
              <a:gd name="connsiteY14" fmla="*/ 2370773 h 2370773"/>
              <a:gd name="connsiteX15" fmla="*/ 0 w 2918363"/>
              <a:gd name="connsiteY15" fmla="*/ 1849203 h 2370773"/>
              <a:gd name="connsiteX16" fmla="*/ 0 w 2918363"/>
              <a:gd name="connsiteY16" fmla="*/ 1209094 h 2370773"/>
              <a:gd name="connsiteX17" fmla="*/ 0 w 2918363"/>
              <a:gd name="connsiteY17" fmla="*/ 568986 h 2370773"/>
              <a:gd name="connsiteX18" fmla="*/ 0 w 2918363"/>
              <a:gd name="connsiteY18" fmla="*/ 0 h 2370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18363" h="2370773" fill="none" extrusionOk="0">
                <a:moveTo>
                  <a:pt x="0" y="0"/>
                </a:moveTo>
                <a:cubicBezTo>
                  <a:pt x="209539" y="21908"/>
                  <a:pt x="327425" y="7962"/>
                  <a:pt x="554489" y="0"/>
                </a:cubicBezTo>
                <a:cubicBezTo>
                  <a:pt x="781553" y="-7962"/>
                  <a:pt x="931820" y="-9620"/>
                  <a:pt x="1108978" y="0"/>
                </a:cubicBezTo>
                <a:cubicBezTo>
                  <a:pt x="1286136" y="9620"/>
                  <a:pt x="1519418" y="5410"/>
                  <a:pt x="1663467" y="0"/>
                </a:cubicBezTo>
                <a:cubicBezTo>
                  <a:pt x="1807516" y="-5410"/>
                  <a:pt x="2059060" y="-4878"/>
                  <a:pt x="2217956" y="0"/>
                </a:cubicBezTo>
                <a:cubicBezTo>
                  <a:pt x="2376852" y="4878"/>
                  <a:pt x="2733470" y="-34265"/>
                  <a:pt x="2918363" y="0"/>
                </a:cubicBezTo>
                <a:cubicBezTo>
                  <a:pt x="2902314" y="158206"/>
                  <a:pt x="2932366" y="458132"/>
                  <a:pt x="2918363" y="616401"/>
                </a:cubicBezTo>
                <a:cubicBezTo>
                  <a:pt x="2904360" y="774670"/>
                  <a:pt x="2907157" y="934212"/>
                  <a:pt x="2918363" y="1137971"/>
                </a:cubicBezTo>
                <a:cubicBezTo>
                  <a:pt x="2929570" y="1341730"/>
                  <a:pt x="2903757" y="1546331"/>
                  <a:pt x="2918363" y="1778080"/>
                </a:cubicBezTo>
                <a:cubicBezTo>
                  <a:pt x="2932969" y="2009829"/>
                  <a:pt x="2931717" y="2192818"/>
                  <a:pt x="2918363" y="2370773"/>
                </a:cubicBezTo>
                <a:cubicBezTo>
                  <a:pt x="2701882" y="2351539"/>
                  <a:pt x="2594157" y="2370745"/>
                  <a:pt x="2363874" y="2370773"/>
                </a:cubicBezTo>
                <a:cubicBezTo>
                  <a:pt x="2133591" y="2370801"/>
                  <a:pt x="1958293" y="2343723"/>
                  <a:pt x="1721834" y="2370773"/>
                </a:cubicBezTo>
                <a:cubicBezTo>
                  <a:pt x="1485375" y="2397823"/>
                  <a:pt x="1330887" y="2348273"/>
                  <a:pt x="1108978" y="2370773"/>
                </a:cubicBezTo>
                <a:cubicBezTo>
                  <a:pt x="887069" y="2393273"/>
                  <a:pt x="729149" y="2356662"/>
                  <a:pt x="612856" y="2370773"/>
                </a:cubicBezTo>
                <a:cubicBezTo>
                  <a:pt x="496563" y="2384884"/>
                  <a:pt x="274326" y="2395251"/>
                  <a:pt x="0" y="2370773"/>
                </a:cubicBezTo>
                <a:cubicBezTo>
                  <a:pt x="18999" y="2226459"/>
                  <a:pt x="-3012" y="2052236"/>
                  <a:pt x="0" y="1849203"/>
                </a:cubicBezTo>
                <a:cubicBezTo>
                  <a:pt x="3012" y="1646170"/>
                  <a:pt x="7651" y="1366514"/>
                  <a:pt x="0" y="1209094"/>
                </a:cubicBezTo>
                <a:cubicBezTo>
                  <a:pt x="-7651" y="1051674"/>
                  <a:pt x="-19642" y="836626"/>
                  <a:pt x="0" y="568986"/>
                </a:cubicBezTo>
                <a:cubicBezTo>
                  <a:pt x="19642" y="301346"/>
                  <a:pt x="5375" y="258035"/>
                  <a:pt x="0" y="0"/>
                </a:cubicBezTo>
                <a:close/>
              </a:path>
              <a:path w="2918363" h="2370773" stroke="0" extrusionOk="0">
                <a:moveTo>
                  <a:pt x="0" y="0"/>
                </a:moveTo>
                <a:cubicBezTo>
                  <a:pt x="257735" y="-11899"/>
                  <a:pt x="409830" y="-1735"/>
                  <a:pt x="612856" y="0"/>
                </a:cubicBezTo>
                <a:cubicBezTo>
                  <a:pt x="815882" y="1735"/>
                  <a:pt x="988369" y="14523"/>
                  <a:pt x="1167345" y="0"/>
                </a:cubicBezTo>
                <a:cubicBezTo>
                  <a:pt x="1346321" y="-14523"/>
                  <a:pt x="1551317" y="18201"/>
                  <a:pt x="1809385" y="0"/>
                </a:cubicBezTo>
                <a:cubicBezTo>
                  <a:pt x="2067453" y="-18201"/>
                  <a:pt x="2172547" y="-13171"/>
                  <a:pt x="2393058" y="0"/>
                </a:cubicBezTo>
                <a:cubicBezTo>
                  <a:pt x="2613569" y="13171"/>
                  <a:pt x="2768352" y="24117"/>
                  <a:pt x="2918363" y="0"/>
                </a:cubicBezTo>
                <a:cubicBezTo>
                  <a:pt x="2932778" y="205105"/>
                  <a:pt x="2926808" y="335579"/>
                  <a:pt x="2918363" y="616401"/>
                </a:cubicBezTo>
                <a:cubicBezTo>
                  <a:pt x="2909918" y="897223"/>
                  <a:pt x="2908422" y="1101894"/>
                  <a:pt x="2918363" y="1256510"/>
                </a:cubicBezTo>
                <a:cubicBezTo>
                  <a:pt x="2928304" y="1411126"/>
                  <a:pt x="2941052" y="1622826"/>
                  <a:pt x="2918363" y="1849203"/>
                </a:cubicBezTo>
                <a:cubicBezTo>
                  <a:pt x="2895674" y="2075580"/>
                  <a:pt x="2911678" y="2243301"/>
                  <a:pt x="2918363" y="2370773"/>
                </a:cubicBezTo>
                <a:cubicBezTo>
                  <a:pt x="2717363" y="2373424"/>
                  <a:pt x="2464304" y="2371297"/>
                  <a:pt x="2305507" y="2370773"/>
                </a:cubicBezTo>
                <a:cubicBezTo>
                  <a:pt x="2146710" y="2370249"/>
                  <a:pt x="1921585" y="2397849"/>
                  <a:pt x="1751018" y="2370773"/>
                </a:cubicBezTo>
                <a:cubicBezTo>
                  <a:pt x="1580451" y="2343697"/>
                  <a:pt x="1325595" y="2369616"/>
                  <a:pt x="1196529" y="2370773"/>
                </a:cubicBezTo>
                <a:cubicBezTo>
                  <a:pt x="1067463" y="2371930"/>
                  <a:pt x="883855" y="2374695"/>
                  <a:pt x="583673" y="2370773"/>
                </a:cubicBezTo>
                <a:cubicBezTo>
                  <a:pt x="283491" y="2366851"/>
                  <a:pt x="261900" y="2366949"/>
                  <a:pt x="0" y="2370773"/>
                </a:cubicBezTo>
                <a:cubicBezTo>
                  <a:pt x="20314" y="2137882"/>
                  <a:pt x="1374" y="1973876"/>
                  <a:pt x="0" y="1801787"/>
                </a:cubicBezTo>
                <a:cubicBezTo>
                  <a:pt x="-1374" y="1629698"/>
                  <a:pt x="-2554" y="1328069"/>
                  <a:pt x="0" y="1209094"/>
                </a:cubicBezTo>
                <a:cubicBezTo>
                  <a:pt x="2554" y="1090119"/>
                  <a:pt x="15316" y="831073"/>
                  <a:pt x="0" y="568986"/>
                </a:cubicBezTo>
                <a:cubicBezTo>
                  <a:pt x="-15316" y="306899"/>
                  <a:pt x="-104" y="270777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414270537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highlight>
                  <a:srgbClr val="C0C0C0"/>
                </a:highlight>
                <a:latin typeface="Courier" pitchFamily="2" charset="0"/>
              </a:rPr>
              <a:t>sugarmod</a:t>
            </a:r>
            <a:r>
              <a:rPr lang="en-US" sz="2000" dirty="0">
                <a:solidFill>
                  <a:prstClr val="black"/>
                </a:solidFill>
                <a:highlight>
                  <a:srgbClr val="C0C0C0"/>
                </a:highlight>
                <a:latin typeface="Courier" pitchFamily="2" charset="0"/>
              </a:rPr>
              <a:t>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C0C0C0"/>
              </a:highlight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At each time step (1 </a:t>
            </a:r>
            <a:r>
              <a:rPr lang="en-US" sz="1600" dirty="0" err="1">
                <a:solidFill>
                  <a:prstClr val="black"/>
                </a:solidFill>
              </a:rPr>
              <a:t>hr</a:t>
            </a:r>
            <a:r>
              <a:rPr lang="en-US" sz="1600" dirty="0">
                <a:solidFill>
                  <a:prstClr val="black"/>
                </a:solidFill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Retrieve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</a:rPr>
              <a:t>input </a:t>
            </a:r>
            <a:r>
              <a:rPr lang="en-US" sz="1600" dirty="0">
                <a:solidFill>
                  <a:prstClr val="black"/>
                </a:solidFill>
                <a:latin typeface="Tw Cen MT" panose="020B0602020104020603"/>
              </a:rPr>
              <a:t>variables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Calculate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dCresp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dCDD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WC,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Wcmax</a:t>
            </a:r>
            <a:endParaRPr lang="en-US" sz="1600" dirty="0">
              <a:solidFill>
                <a:prstClr val="black"/>
              </a:solidFill>
              <a:latin typeface="Tw Cen MT" panose="020B0602020104020603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Then k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3,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and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dCsup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w Cen MT" panose="020B0602020104020603"/>
              </a:rPr>
              <a:t>Then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dCsol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dCsta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dCsyn</a:t>
            </a:r>
            <a:endParaRPr kumimoji="0" 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Solve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ODE systems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Tw Cen MT" panose="020B0602020104020603"/>
              </a:rPr>
              <a:t>Then give the outputs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C946F-D69F-8097-DC98-C554C06FB055}"/>
              </a:ext>
            </a:extLst>
          </p:cNvPr>
          <p:cNvSpPr txBox="1"/>
          <p:nvPr/>
        </p:nvSpPr>
        <p:spPr>
          <a:xfrm>
            <a:off x="233879" y="613420"/>
            <a:ext cx="3749332" cy="2492990"/>
          </a:xfrm>
          <a:custGeom>
            <a:avLst/>
            <a:gdLst>
              <a:gd name="connsiteX0" fmla="*/ 0 w 3749332"/>
              <a:gd name="connsiteY0" fmla="*/ 0 h 2492990"/>
              <a:gd name="connsiteX1" fmla="*/ 460632 w 3749332"/>
              <a:gd name="connsiteY1" fmla="*/ 0 h 2492990"/>
              <a:gd name="connsiteX2" fmla="*/ 958758 w 3749332"/>
              <a:gd name="connsiteY2" fmla="*/ 0 h 2492990"/>
              <a:gd name="connsiteX3" fmla="*/ 1569363 w 3749332"/>
              <a:gd name="connsiteY3" fmla="*/ 0 h 2492990"/>
              <a:gd name="connsiteX4" fmla="*/ 2142475 w 3749332"/>
              <a:gd name="connsiteY4" fmla="*/ 0 h 2492990"/>
              <a:gd name="connsiteX5" fmla="*/ 2565614 w 3749332"/>
              <a:gd name="connsiteY5" fmla="*/ 0 h 2492990"/>
              <a:gd name="connsiteX6" fmla="*/ 3101233 w 3749332"/>
              <a:gd name="connsiteY6" fmla="*/ 0 h 2492990"/>
              <a:gd name="connsiteX7" fmla="*/ 3749332 w 3749332"/>
              <a:gd name="connsiteY7" fmla="*/ 0 h 2492990"/>
              <a:gd name="connsiteX8" fmla="*/ 3749332 w 3749332"/>
              <a:gd name="connsiteY8" fmla="*/ 448738 h 2492990"/>
              <a:gd name="connsiteX9" fmla="*/ 3749332 w 3749332"/>
              <a:gd name="connsiteY9" fmla="*/ 997196 h 2492990"/>
              <a:gd name="connsiteX10" fmla="*/ 3749332 w 3749332"/>
              <a:gd name="connsiteY10" fmla="*/ 1520724 h 2492990"/>
              <a:gd name="connsiteX11" fmla="*/ 3749332 w 3749332"/>
              <a:gd name="connsiteY11" fmla="*/ 2492990 h 2492990"/>
              <a:gd name="connsiteX12" fmla="*/ 3138727 w 3749332"/>
              <a:gd name="connsiteY12" fmla="*/ 2492990 h 2492990"/>
              <a:gd name="connsiteX13" fmla="*/ 2715588 w 3749332"/>
              <a:gd name="connsiteY13" fmla="*/ 2492990 h 2492990"/>
              <a:gd name="connsiteX14" fmla="*/ 2292449 w 3749332"/>
              <a:gd name="connsiteY14" fmla="*/ 2492990 h 2492990"/>
              <a:gd name="connsiteX15" fmla="*/ 1756830 w 3749332"/>
              <a:gd name="connsiteY15" fmla="*/ 2492990 h 2492990"/>
              <a:gd name="connsiteX16" fmla="*/ 1183718 w 3749332"/>
              <a:gd name="connsiteY16" fmla="*/ 2492990 h 2492990"/>
              <a:gd name="connsiteX17" fmla="*/ 610605 w 3749332"/>
              <a:gd name="connsiteY17" fmla="*/ 2492990 h 2492990"/>
              <a:gd name="connsiteX18" fmla="*/ 0 w 3749332"/>
              <a:gd name="connsiteY18" fmla="*/ 2492990 h 2492990"/>
              <a:gd name="connsiteX19" fmla="*/ 0 w 3749332"/>
              <a:gd name="connsiteY19" fmla="*/ 2044252 h 2492990"/>
              <a:gd name="connsiteX20" fmla="*/ 0 w 3749332"/>
              <a:gd name="connsiteY20" fmla="*/ 1570584 h 2492990"/>
              <a:gd name="connsiteX21" fmla="*/ 0 w 3749332"/>
              <a:gd name="connsiteY21" fmla="*/ 1121846 h 2492990"/>
              <a:gd name="connsiteX22" fmla="*/ 0 w 3749332"/>
              <a:gd name="connsiteY22" fmla="*/ 623248 h 2492990"/>
              <a:gd name="connsiteX23" fmla="*/ 0 w 3749332"/>
              <a:gd name="connsiteY23" fmla="*/ 0 h 249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49332" h="2492990" fill="none" extrusionOk="0">
                <a:moveTo>
                  <a:pt x="0" y="0"/>
                </a:moveTo>
                <a:cubicBezTo>
                  <a:pt x="139786" y="-19135"/>
                  <a:pt x="243531" y="9850"/>
                  <a:pt x="460632" y="0"/>
                </a:cubicBezTo>
                <a:cubicBezTo>
                  <a:pt x="677733" y="-9850"/>
                  <a:pt x="789169" y="33515"/>
                  <a:pt x="958758" y="0"/>
                </a:cubicBezTo>
                <a:cubicBezTo>
                  <a:pt x="1128347" y="-33515"/>
                  <a:pt x="1441889" y="27272"/>
                  <a:pt x="1569363" y="0"/>
                </a:cubicBezTo>
                <a:cubicBezTo>
                  <a:pt x="1696837" y="-27272"/>
                  <a:pt x="1883698" y="1805"/>
                  <a:pt x="2142475" y="0"/>
                </a:cubicBezTo>
                <a:cubicBezTo>
                  <a:pt x="2401252" y="-1805"/>
                  <a:pt x="2399725" y="38067"/>
                  <a:pt x="2565614" y="0"/>
                </a:cubicBezTo>
                <a:cubicBezTo>
                  <a:pt x="2731503" y="-38067"/>
                  <a:pt x="2922147" y="17430"/>
                  <a:pt x="3101233" y="0"/>
                </a:cubicBezTo>
                <a:cubicBezTo>
                  <a:pt x="3280319" y="-17430"/>
                  <a:pt x="3542387" y="56096"/>
                  <a:pt x="3749332" y="0"/>
                </a:cubicBezTo>
                <a:cubicBezTo>
                  <a:pt x="3796673" y="202155"/>
                  <a:pt x="3742815" y="355104"/>
                  <a:pt x="3749332" y="448738"/>
                </a:cubicBezTo>
                <a:cubicBezTo>
                  <a:pt x="3755849" y="542372"/>
                  <a:pt x="3706797" y="831881"/>
                  <a:pt x="3749332" y="997196"/>
                </a:cubicBezTo>
                <a:cubicBezTo>
                  <a:pt x="3791867" y="1162511"/>
                  <a:pt x="3695409" y="1343943"/>
                  <a:pt x="3749332" y="1520724"/>
                </a:cubicBezTo>
                <a:cubicBezTo>
                  <a:pt x="3803255" y="1697505"/>
                  <a:pt x="3684215" y="2208748"/>
                  <a:pt x="3749332" y="2492990"/>
                </a:cubicBezTo>
                <a:cubicBezTo>
                  <a:pt x="3509396" y="2541565"/>
                  <a:pt x="3385842" y="2487407"/>
                  <a:pt x="3138727" y="2492990"/>
                </a:cubicBezTo>
                <a:cubicBezTo>
                  <a:pt x="2891612" y="2498573"/>
                  <a:pt x="2836869" y="2489087"/>
                  <a:pt x="2715588" y="2492990"/>
                </a:cubicBezTo>
                <a:cubicBezTo>
                  <a:pt x="2594307" y="2496893"/>
                  <a:pt x="2487205" y="2469827"/>
                  <a:pt x="2292449" y="2492990"/>
                </a:cubicBezTo>
                <a:cubicBezTo>
                  <a:pt x="2097693" y="2516153"/>
                  <a:pt x="1962743" y="2433494"/>
                  <a:pt x="1756830" y="2492990"/>
                </a:cubicBezTo>
                <a:cubicBezTo>
                  <a:pt x="1550917" y="2552486"/>
                  <a:pt x="1329729" y="2432935"/>
                  <a:pt x="1183718" y="2492990"/>
                </a:cubicBezTo>
                <a:cubicBezTo>
                  <a:pt x="1037707" y="2553045"/>
                  <a:pt x="883948" y="2431776"/>
                  <a:pt x="610605" y="2492990"/>
                </a:cubicBezTo>
                <a:cubicBezTo>
                  <a:pt x="337262" y="2554204"/>
                  <a:pt x="204338" y="2432393"/>
                  <a:pt x="0" y="2492990"/>
                </a:cubicBezTo>
                <a:cubicBezTo>
                  <a:pt x="-29942" y="2331678"/>
                  <a:pt x="32637" y="2206688"/>
                  <a:pt x="0" y="2044252"/>
                </a:cubicBezTo>
                <a:cubicBezTo>
                  <a:pt x="-32637" y="1881816"/>
                  <a:pt x="40978" y="1768529"/>
                  <a:pt x="0" y="1570584"/>
                </a:cubicBezTo>
                <a:cubicBezTo>
                  <a:pt x="-40978" y="1372639"/>
                  <a:pt x="5153" y="1318760"/>
                  <a:pt x="0" y="1121846"/>
                </a:cubicBezTo>
                <a:cubicBezTo>
                  <a:pt x="-5153" y="924932"/>
                  <a:pt x="49369" y="838786"/>
                  <a:pt x="0" y="623248"/>
                </a:cubicBezTo>
                <a:cubicBezTo>
                  <a:pt x="-49369" y="407710"/>
                  <a:pt x="69283" y="170556"/>
                  <a:pt x="0" y="0"/>
                </a:cubicBezTo>
                <a:close/>
              </a:path>
              <a:path w="3749332" h="2492990" stroke="0" extrusionOk="0">
                <a:moveTo>
                  <a:pt x="0" y="0"/>
                </a:moveTo>
                <a:cubicBezTo>
                  <a:pt x="222598" y="-34892"/>
                  <a:pt x="418477" y="3109"/>
                  <a:pt x="535619" y="0"/>
                </a:cubicBezTo>
                <a:cubicBezTo>
                  <a:pt x="652761" y="-3109"/>
                  <a:pt x="766165" y="32013"/>
                  <a:pt x="958758" y="0"/>
                </a:cubicBezTo>
                <a:cubicBezTo>
                  <a:pt x="1151351" y="-32013"/>
                  <a:pt x="1295751" y="61218"/>
                  <a:pt x="1531870" y="0"/>
                </a:cubicBezTo>
                <a:cubicBezTo>
                  <a:pt x="1767989" y="-61218"/>
                  <a:pt x="1767395" y="31174"/>
                  <a:pt x="1955009" y="0"/>
                </a:cubicBezTo>
                <a:cubicBezTo>
                  <a:pt x="2142623" y="-31174"/>
                  <a:pt x="2335062" y="18868"/>
                  <a:pt x="2528121" y="0"/>
                </a:cubicBezTo>
                <a:cubicBezTo>
                  <a:pt x="2721180" y="-18868"/>
                  <a:pt x="2815632" y="50656"/>
                  <a:pt x="2988753" y="0"/>
                </a:cubicBezTo>
                <a:cubicBezTo>
                  <a:pt x="3161874" y="-50656"/>
                  <a:pt x="3535132" y="43762"/>
                  <a:pt x="3749332" y="0"/>
                </a:cubicBezTo>
                <a:cubicBezTo>
                  <a:pt x="3783437" y="148257"/>
                  <a:pt x="3712564" y="229069"/>
                  <a:pt x="3749332" y="423808"/>
                </a:cubicBezTo>
                <a:cubicBezTo>
                  <a:pt x="3786100" y="618547"/>
                  <a:pt x="3706777" y="758104"/>
                  <a:pt x="3749332" y="847617"/>
                </a:cubicBezTo>
                <a:cubicBezTo>
                  <a:pt x="3791887" y="937130"/>
                  <a:pt x="3715418" y="1201392"/>
                  <a:pt x="3749332" y="1321285"/>
                </a:cubicBezTo>
                <a:cubicBezTo>
                  <a:pt x="3783246" y="1441178"/>
                  <a:pt x="3699060" y="1661660"/>
                  <a:pt x="3749332" y="1770023"/>
                </a:cubicBezTo>
                <a:cubicBezTo>
                  <a:pt x="3799604" y="1878386"/>
                  <a:pt x="3727702" y="2282553"/>
                  <a:pt x="3749332" y="2492990"/>
                </a:cubicBezTo>
                <a:cubicBezTo>
                  <a:pt x="3606170" y="2506952"/>
                  <a:pt x="3436428" y="2485195"/>
                  <a:pt x="3326193" y="2492990"/>
                </a:cubicBezTo>
                <a:cubicBezTo>
                  <a:pt x="3215958" y="2500785"/>
                  <a:pt x="3019795" y="2468664"/>
                  <a:pt x="2903054" y="2492990"/>
                </a:cubicBezTo>
                <a:cubicBezTo>
                  <a:pt x="2786313" y="2517316"/>
                  <a:pt x="2648879" y="2437986"/>
                  <a:pt x="2442422" y="2492990"/>
                </a:cubicBezTo>
                <a:cubicBezTo>
                  <a:pt x="2235965" y="2547994"/>
                  <a:pt x="2002047" y="2440237"/>
                  <a:pt x="1831816" y="2492990"/>
                </a:cubicBezTo>
                <a:cubicBezTo>
                  <a:pt x="1661585" y="2545743"/>
                  <a:pt x="1509580" y="2485032"/>
                  <a:pt x="1221211" y="2492990"/>
                </a:cubicBezTo>
                <a:cubicBezTo>
                  <a:pt x="932843" y="2500948"/>
                  <a:pt x="905026" y="2482934"/>
                  <a:pt x="685592" y="2492990"/>
                </a:cubicBezTo>
                <a:cubicBezTo>
                  <a:pt x="466158" y="2503046"/>
                  <a:pt x="211952" y="2439091"/>
                  <a:pt x="0" y="2492990"/>
                </a:cubicBezTo>
                <a:cubicBezTo>
                  <a:pt x="-49632" y="2349329"/>
                  <a:pt x="53834" y="2223271"/>
                  <a:pt x="0" y="1994392"/>
                </a:cubicBezTo>
                <a:cubicBezTo>
                  <a:pt x="-53834" y="1765513"/>
                  <a:pt x="9543" y="1756763"/>
                  <a:pt x="0" y="1570584"/>
                </a:cubicBezTo>
                <a:cubicBezTo>
                  <a:pt x="-9543" y="1384405"/>
                  <a:pt x="35229" y="1203798"/>
                  <a:pt x="0" y="1047056"/>
                </a:cubicBezTo>
                <a:cubicBezTo>
                  <a:pt x="-35229" y="890314"/>
                  <a:pt x="44915" y="724432"/>
                  <a:pt x="0" y="623247"/>
                </a:cubicBezTo>
                <a:cubicBezTo>
                  <a:pt x="-44915" y="522062"/>
                  <a:pt x="34971" y="246149"/>
                  <a:pt x="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>
            <a:extLst>
              <a:ext uri="{C807C97D-BFC1-408E-A445-0C87EB9F89A2}">
                <ask:lineSketchStyleProps xmlns:ask="http://schemas.microsoft.com/office/drawing/2018/sketchyshapes" sd="18678183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Input/Explanatory variables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Raw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H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ourly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mean temperature (°C)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Age after anthesis (day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or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Processed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DW (g) – from the fitted </a:t>
            </a:r>
            <a:r>
              <a:rPr lang="en-US" sz="1400" dirty="0" err="1">
                <a:solidFill>
                  <a:prstClr val="black"/>
                </a:solidFill>
              </a:rPr>
              <a:t>Gompertz</a:t>
            </a:r>
            <a:r>
              <a:rPr lang="en-US" sz="1400" dirty="0">
                <a:solidFill>
                  <a:prstClr val="black"/>
                </a:solidFill>
              </a:rPr>
              <a:t> growth function using measured DW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FW (g) – from the fitted </a:t>
            </a:r>
            <a:r>
              <a:rPr lang="en-US" sz="1400" dirty="0" err="1">
                <a:solidFill>
                  <a:prstClr val="black"/>
                </a:solidFill>
              </a:rPr>
              <a:t>Gompertz</a:t>
            </a:r>
            <a:r>
              <a:rPr lang="en-US" sz="1400" dirty="0">
                <a:solidFill>
                  <a:prstClr val="black"/>
                </a:solidFill>
              </a:rPr>
              <a:t> growth function using measured FW </a:t>
            </a:r>
          </a:p>
          <a:p>
            <a:pPr marL="742950" lvl="1" indent="-285750" defTabSz="45720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prstClr val="black"/>
                </a:solidFill>
              </a:rPr>
              <a:t>dDW</a:t>
            </a:r>
            <a:r>
              <a:rPr lang="en-US" sz="1400" dirty="0">
                <a:solidFill>
                  <a:prstClr val="black"/>
                </a:solidFill>
              </a:rPr>
              <a:t>/dt (g/h) - from the 1</a:t>
            </a:r>
            <a:r>
              <a:rPr lang="en-US" sz="1400" baseline="30000" dirty="0">
                <a:solidFill>
                  <a:prstClr val="black"/>
                </a:solidFill>
              </a:rPr>
              <a:t>st</a:t>
            </a:r>
            <a:r>
              <a:rPr lang="en-US" sz="1400" dirty="0">
                <a:solidFill>
                  <a:prstClr val="black"/>
                </a:solidFill>
              </a:rPr>
              <a:t> derivative of DW </a:t>
            </a:r>
            <a:r>
              <a:rPr lang="en-US" sz="1400" dirty="0" err="1">
                <a:solidFill>
                  <a:prstClr val="black"/>
                </a:solidFill>
              </a:rPr>
              <a:t>eqn</a:t>
            </a:r>
            <a:endParaRPr lang="en-US" sz="1400" dirty="0">
              <a:solidFill>
                <a:prstClr val="black"/>
              </a:solidFill>
              <a:latin typeface="Tw Cen MT" panose="020B06020201040206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9374F-045E-A60C-0CA8-56EE0D49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49" y="5643870"/>
            <a:ext cx="2484749" cy="1025452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EE3462-6142-5FA4-C968-92BCCE943ECD}"/>
              </a:ext>
            </a:extLst>
          </p:cNvPr>
          <p:cNvSpPr txBox="1"/>
          <p:nvPr/>
        </p:nvSpPr>
        <p:spPr>
          <a:xfrm>
            <a:off x="44572" y="5559769"/>
            <a:ext cx="10109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Table S1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(Raw Data Table)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8425-FB65-C3E0-5C1E-BDFB83BB9C15}"/>
              </a:ext>
            </a:extLst>
          </p:cNvPr>
          <p:cNvSpPr txBox="1"/>
          <p:nvPr/>
        </p:nvSpPr>
        <p:spPr>
          <a:xfrm>
            <a:off x="44572" y="6234086"/>
            <a:ext cx="1066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*temp data unavailable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F65281F-0169-3EF0-FB09-043B2D98ABC4}"/>
              </a:ext>
            </a:extLst>
          </p:cNvPr>
          <p:cNvSpPr/>
          <p:nvPr/>
        </p:nvSpPr>
        <p:spPr>
          <a:xfrm rot="16200000">
            <a:off x="7924436" y="3059214"/>
            <a:ext cx="471054" cy="658091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53FD3-B77F-9493-F94C-3FBCF18DBA3E}"/>
              </a:ext>
            </a:extLst>
          </p:cNvPr>
          <p:cNvSpPr txBox="1"/>
          <p:nvPr/>
        </p:nvSpPr>
        <p:spPr>
          <a:xfrm>
            <a:off x="8440883" y="2507166"/>
            <a:ext cx="3642263" cy="2092881"/>
          </a:xfrm>
          <a:custGeom>
            <a:avLst/>
            <a:gdLst>
              <a:gd name="connsiteX0" fmla="*/ 0 w 3642263"/>
              <a:gd name="connsiteY0" fmla="*/ 0 h 2092881"/>
              <a:gd name="connsiteX1" fmla="*/ 483901 w 3642263"/>
              <a:gd name="connsiteY1" fmla="*/ 0 h 2092881"/>
              <a:gd name="connsiteX2" fmla="*/ 967801 w 3642263"/>
              <a:gd name="connsiteY2" fmla="*/ 0 h 2092881"/>
              <a:gd name="connsiteX3" fmla="*/ 1560970 w 3642263"/>
              <a:gd name="connsiteY3" fmla="*/ 0 h 2092881"/>
              <a:gd name="connsiteX4" fmla="*/ 2154138 w 3642263"/>
              <a:gd name="connsiteY4" fmla="*/ 0 h 2092881"/>
              <a:gd name="connsiteX5" fmla="*/ 2674462 w 3642263"/>
              <a:gd name="connsiteY5" fmla="*/ 0 h 2092881"/>
              <a:gd name="connsiteX6" fmla="*/ 3194785 w 3642263"/>
              <a:gd name="connsiteY6" fmla="*/ 0 h 2092881"/>
              <a:gd name="connsiteX7" fmla="*/ 3642263 w 3642263"/>
              <a:gd name="connsiteY7" fmla="*/ 0 h 2092881"/>
              <a:gd name="connsiteX8" fmla="*/ 3642263 w 3642263"/>
              <a:gd name="connsiteY8" fmla="*/ 544149 h 2092881"/>
              <a:gd name="connsiteX9" fmla="*/ 3642263 w 3642263"/>
              <a:gd name="connsiteY9" fmla="*/ 1025512 h 2092881"/>
              <a:gd name="connsiteX10" fmla="*/ 3642263 w 3642263"/>
              <a:gd name="connsiteY10" fmla="*/ 1548732 h 2092881"/>
              <a:gd name="connsiteX11" fmla="*/ 3642263 w 3642263"/>
              <a:gd name="connsiteY11" fmla="*/ 2092881 h 2092881"/>
              <a:gd name="connsiteX12" fmla="*/ 3049094 w 3642263"/>
              <a:gd name="connsiteY12" fmla="*/ 2092881 h 2092881"/>
              <a:gd name="connsiteX13" fmla="*/ 2492349 w 3642263"/>
              <a:gd name="connsiteY13" fmla="*/ 2092881 h 2092881"/>
              <a:gd name="connsiteX14" fmla="*/ 1935603 w 3642263"/>
              <a:gd name="connsiteY14" fmla="*/ 2092881 h 2092881"/>
              <a:gd name="connsiteX15" fmla="*/ 1451702 w 3642263"/>
              <a:gd name="connsiteY15" fmla="*/ 2092881 h 2092881"/>
              <a:gd name="connsiteX16" fmla="*/ 931379 w 3642263"/>
              <a:gd name="connsiteY16" fmla="*/ 2092881 h 2092881"/>
              <a:gd name="connsiteX17" fmla="*/ 483901 w 3642263"/>
              <a:gd name="connsiteY17" fmla="*/ 2092881 h 2092881"/>
              <a:gd name="connsiteX18" fmla="*/ 0 w 3642263"/>
              <a:gd name="connsiteY18" fmla="*/ 2092881 h 2092881"/>
              <a:gd name="connsiteX19" fmla="*/ 0 w 3642263"/>
              <a:gd name="connsiteY19" fmla="*/ 1590590 h 2092881"/>
              <a:gd name="connsiteX20" fmla="*/ 0 w 3642263"/>
              <a:gd name="connsiteY20" fmla="*/ 1130156 h 2092881"/>
              <a:gd name="connsiteX21" fmla="*/ 0 w 3642263"/>
              <a:gd name="connsiteY21" fmla="*/ 648793 h 2092881"/>
              <a:gd name="connsiteX22" fmla="*/ 0 w 3642263"/>
              <a:gd name="connsiteY22" fmla="*/ 0 h 209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42263" h="2092881" fill="none" extrusionOk="0">
                <a:moveTo>
                  <a:pt x="0" y="0"/>
                </a:moveTo>
                <a:cubicBezTo>
                  <a:pt x="206416" y="-10295"/>
                  <a:pt x="339688" y="21659"/>
                  <a:pt x="483901" y="0"/>
                </a:cubicBezTo>
                <a:cubicBezTo>
                  <a:pt x="628114" y="-21659"/>
                  <a:pt x="797982" y="48187"/>
                  <a:pt x="967801" y="0"/>
                </a:cubicBezTo>
                <a:cubicBezTo>
                  <a:pt x="1137620" y="-48187"/>
                  <a:pt x="1303120" y="16130"/>
                  <a:pt x="1560970" y="0"/>
                </a:cubicBezTo>
                <a:cubicBezTo>
                  <a:pt x="1818820" y="-16130"/>
                  <a:pt x="1905993" y="57327"/>
                  <a:pt x="2154138" y="0"/>
                </a:cubicBezTo>
                <a:cubicBezTo>
                  <a:pt x="2402283" y="-57327"/>
                  <a:pt x="2447634" y="21036"/>
                  <a:pt x="2674462" y="0"/>
                </a:cubicBezTo>
                <a:cubicBezTo>
                  <a:pt x="2901290" y="-21036"/>
                  <a:pt x="3069798" y="3617"/>
                  <a:pt x="3194785" y="0"/>
                </a:cubicBezTo>
                <a:cubicBezTo>
                  <a:pt x="3319772" y="-3617"/>
                  <a:pt x="3490999" y="38196"/>
                  <a:pt x="3642263" y="0"/>
                </a:cubicBezTo>
                <a:cubicBezTo>
                  <a:pt x="3685642" y="112143"/>
                  <a:pt x="3613085" y="413028"/>
                  <a:pt x="3642263" y="544149"/>
                </a:cubicBezTo>
                <a:cubicBezTo>
                  <a:pt x="3671441" y="675270"/>
                  <a:pt x="3638359" y="834779"/>
                  <a:pt x="3642263" y="1025512"/>
                </a:cubicBezTo>
                <a:cubicBezTo>
                  <a:pt x="3646167" y="1216245"/>
                  <a:pt x="3632882" y="1329711"/>
                  <a:pt x="3642263" y="1548732"/>
                </a:cubicBezTo>
                <a:cubicBezTo>
                  <a:pt x="3651644" y="1767753"/>
                  <a:pt x="3636917" y="1855525"/>
                  <a:pt x="3642263" y="2092881"/>
                </a:cubicBezTo>
                <a:cubicBezTo>
                  <a:pt x="3442869" y="2136442"/>
                  <a:pt x="3192795" y="2029347"/>
                  <a:pt x="3049094" y="2092881"/>
                </a:cubicBezTo>
                <a:cubicBezTo>
                  <a:pt x="2905393" y="2156415"/>
                  <a:pt x="2754423" y="2038531"/>
                  <a:pt x="2492349" y="2092881"/>
                </a:cubicBezTo>
                <a:cubicBezTo>
                  <a:pt x="2230275" y="2147231"/>
                  <a:pt x="2084553" y="2090220"/>
                  <a:pt x="1935603" y="2092881"/>
                </a:cubicBezTo>
                <a:cubicBezTo>
                  <a:pt x="1786653" y="2095542"/>
                  <a:pt x="1682510" y="2060810"/>
                  <a:pt x="1451702" y="2092881"/>
                </a:cubicBezTo>
                <a:cubicBezTo>
                  <a:pt x="1220894" y="2124952"/>
                  <a:pt x="1048585" y="2046347"/>
                  <a:pt x="931379" y="2092881"/>
                </a:cubicBezTo>
                <a:cubicBezTo>
                  <a:pt x="814173" y="2139415"/>
                  <a:pt x="640529" y="2068384"/>
                  <a:pt x="483901" y="2092881"/>
                </a:cubicBezTo>
                <a:cubicBezTo>
                  <a:pt x="327273" y="2117378"/>
                  <a:pt x="217531" y="2077002"/>
                  <a:pt x="0" y="2092881"/>
                </a:cubicBezTo>
                <a:cubicBezTo>
                  <a:pt x="-41189" y="1921010"/>
                  <a:pt x="45149" y="1778306"/>
                  <a:pt x="0" y="1590590"/>
                </a:cubicBezTo>
                <a:cubicBezTo>
                  <a:pt x="-45149" y="1402874"/>
                  <a:pt x="37049" y="1262598"/>
                  <a:pt x="0" y="1130156"/>
                </a:cubicBezTo>
                <a:cubicBezTo>
                  <a:pt x="-37049" y="997714"/>
                  <a:pt x="33120" y="817433"/>
                  <a:pt x="0" y="648793"/>
                </a:cubicBezTo>
                <a:cubicBezTo>
                  <a:pt x="-33120" y="480153"/>
                  <a:pt x="57058" y="286855"/>
                  <a:pt x="0" y="0"/>
                </a:cubicBezTo>
                <a:close/>
              </a:path>
              <a:path w="3642263" h="2092881" stroke="0" extrusionOk="0">
                <a:moveTo>
                  <a:pt x="0" y="0"/>
                </a:moveTo>
                <a:cubicBezTo>
                  <a:pt x="165502" y="-7783"/>
                  <a:pt x="245282" y="46804"/>
                  <a:pt x="411055" y="0"/>
                </a:cubicBezTo>
                <a:cubicBezTo>
                  <a:pt x="576828" y="-46804"/>
                  <a:pt x="660030" y="1674"/>
                  <a:pt x="858533" y="0"/>
                </a:cubicBezTo>
                <a:cubicBezTo>
                  <a:pt x="1057036" y="-1674"/>
                  <a:pt x="1273768" y="16823"/>
                  <a:pt x="1451702" y="0"/>
                </a:cubicBezTo>
                <a:cubicBezTo>
                  <a:pt x="1629636" y="-16823"/>
                  <a:pt x="1830593" y="1930"/>
                  <a:pt x="1972025" y="0"/>
                </a:cubicBezTo>
                <a:cubicBezTo>
                  <a:pt x="2113457" y="-1930"/>
                  <a:pt x="2341570" y="50314"/>
                  <a:pt x="2492349" y="0"/>
                </a:cubicBezTo>
                <a:cubicBezTo>
                  <a:pt x="2643128" y="-50314"/>
                  <a:pt x="2809052" y="24115"/>
                  <a:pt x="2939827" y="0"/>
                </a:cubicBezTo>
                <a:cubicBezTo>
                  <a:pt x="3070602" y="-24115"/>
                  <a:pt x="3425463" y="78510"/>
                  <a:pt x="3642263" y="0"/>
                </a:cubicBezTo>
                <a:cubicBezTo>
                  <a:pt x="3651458" y="122684"/>
                  <a:pt x="3605732" y="315851"/>
                  <a:pt x="3642263" y="481363"/>
                </a:cubicBezTo>
                <a:cubicBezTo>
                  <a:pt x="3678794" y="646875"/>
                  <a:pt x="3628726" y="780603"/>
                  <a:pt x="3642263" y="1025512"/>
                </a:cubicBezTo>
                <a:cubicBezTo>
                  <a:pt x="3655800" y="1270421"/>
                  <a:pt x="3637029" y="1416197"/>
                  <a:pt x="3642263" y="1548732"/>
                </a:cubicBezTo>
                <a:cubicBezTo>
                  <a:pt x="3647497" y="1681267"/>
                  <a:pt x="3605573" y="1954147"/>
                  <a:pt x="3642263" y="2092881"/>
                </a:cubicBezTo>
                <a:cubicBezTo>
                  <a:pt x="3503695" y="2110765"/>
                  <a:pt x="3428543" y="2087573"/>
                  <a:pt x="3231208" y="2092881"/>
                </a:cubicBezTo>
                <a:cubicBezTo>
                  <a:pt x="3033873" y="2098189"/>
                  <a:pt x="2831964" y="2058560"/>
                  <a:pt x="2638039" y="2092881"/>
                </a:cubicBezTo>
                <a:cubicBezTo>
                  <a:pt x="2444114" y="2127202"/>
                  <a:pt x="2295812" y="2091705"/>
                  <a:pt x="2154138" y="2092881"/>
                </a:cubicBezTo>
                <a:cubicBezTo>
                  <a:pt x="2012464" y="2094057"/>
                  <a:pt x="1776112" y="2078990"/>
                  <a:pt x="1670238" y="2092881"/>
                </a:cubicBezTo>
                <a:cubicBezTo>
                  <a:pt x="1564364" y="2106772"/>
                  <a:pt x="1273112" y="2040884"/>
                  <a:pt x="1113492" y="2092881"/>
                </a:cubicBezTo>
                <a:cubicBezTo>
                  <a:pt x="953872" y="2144878"/>
                  <a:pt x="845944" y="2062877"/>
                  <a:pt x="593169" y="2092881"/>
                </a:cubicBezTo>
                <a:cubicBezTo>
                  <a:pt x="340394" y="2122885"/>
                  <a:pt x="166034" y="2030170"/>
                  <a:pt x="0" y="2092881"/>
                </a:cubicBezTo>
                <a:cubicBezTo>
                  <a:pt x="-29194" y="1913923"/>
                  <a:pt x="7521" y="1723301"/>
                  <a:pt x="0" y="1590590"/>
                </a:cubicBezTo>
                <a:cubicBezTo>
                  <a:pt x="-7521" y="1457879"/>
                  <a:pt x="47099" y="1185812"/>
                  <a:pt x="0" y="1067369"/>
                </a:cubicBezTo>
                <a:cubicBezTo>
                  <a:pt x="-47099" y="948926"/>
                  <a:pt x="29493" y="721546"/>
                  <a:pt x="0" y="586007"/>
                </a:cubicBezTo>
                <a:cubicBezTo>
                  <a:pt x="-29493" y="450468"/>
                  <a:pt x="9425" y="280679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12700">
            <a:extLst>
              <a:ext uri="{C807C97D-BFC1-408E-A445-0C87EB9F89A2}">
                <ask:lineSketchStyleProps xmlns:ask="http://schemas.microsoft.com/office/drawing/2018/sketchyshapes" sd="265021699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Output/State variables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Timestep (1 to 961 for this dataset)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CDD (dd)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Csol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Csta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Csyn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)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Sugar, Starch, Struct (g_)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SS, ST </a:t>
            </a:r>
            <a:r>
              <a:rPr lang="en-US" sz="1600" dirty="0">
                <a:solidFill>
                  <a:prstClr val="black"/>
                </a:solidFill>
              </a:rPr>
              <a:t>(g Sugar, Starch/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100g DW)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SSC, STC </a:t>
            </a:r>
            <a:r>
              <a:rPr lang="en-US" sz="1600" dirty="0">
                <a:solidFill>
                  <a:prstClr val="black"/>
                </a:solidFill>
              </a:rPr>
              <a:t>(g Sugar, Starch/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100g FW)</a:t>
            </a:r>
          </a:p>
          <a:p>
            <a:pPr marL="285750" lvl="0" indent="-285750" defTabSz="457200"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  <a:r>
              <a:rPr lang="en-US" sz="1600" dirty="0">
                <a:solidFill>
                  <a:prstClr val="black"/>
                </a:solidFill>
              </a:rPr>
              <a:t>, k</a:t>
            </a:r>
            <a:r>
              <a:rPr lang="en-US" sz="1600" baseline="-25000" dirty="0">
                <a:solidFill>
                  <a:prstClr val="black"/>
                </a:solidFill>
              </a:rPr>
              <a:t>2 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k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(1/h)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8B84A4-9808-7894-A0AB-B50981E79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26"/>
          <a:stretch/>
        </p:blipFill>
        <p:spPr>
          <a:xfrm>
            <a:off x="4001493" y="5111189"/>
            <a:ext cx="8002845" cy="9432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A8E2D8-4F95-5DBF-58BA-4724A9EEEA4C}"/>
              </a:ext>
            </a:extLst>
          </p:cNvPr>
          <p:cNvSpPr txBox="1"/>
          <p:nvPr/>
        </p:nvSpPr>
        <p:spPr>
          <a:xfrm>
            <a:off x="4216668" y="576623"/>
            <a:ext cx="5312970" cy="1631216"/>
          </a:xfrm>
          <a:custGeom>
            <a:avLst/>
            <a:gdLst>
              <a:gd name="connsiteX0" fmla="*/ 0 w 5312970"/>
              <a:gd name="connsiteY0" fmla="*/ 0 h 1631216"/>
              <a:gd name="connsiteX1" fmla="*/ 770381 w 5312970"/>
              <a:gd name="connsiteY1" fmla="*/ 0 h 1631216"/>
              <a:gd name="connsiteX2" fmla="*/ 1540761 w 5312970"/>
              <a:gd name="connsiteY2" fmla="*/ 0 h 1631216"/>
              <a:gd name="connsiteX3" fmla="*/ 2151753 w 5312970"/>
              <a:gd name="connsiteY3" fmla="*/ 0 h 1631216"/>
              <a:gd name="connsiteX4" fmla="*/ 2656485 w 5312970"/>
              <a:gd name="connsiteY4" fmla="*/ 0 h 1631216"/>
              <a:gd name="connsiteX5" fmla="*/ 3161217 w 5312970"/>
              <a:gd name="connsiteY5" fmla="*/ 0 h 1631216"/>
              <a:gd name="connsiteX6" fmla="*/ 3878468 w 5312970"/>
              <a:gd name="connsiteY6" fmla="*/ 0 h 1631216"/>
              <a:gd name="connsiteX7" fmla="*/ 4436330 w 5312970"/>
              <a:gd name="connsiteY7" fmla="*/ 0 h 1631216"/>
              <a:gd name="connsiteX8" fmla="*/ 5312970 w 5312970"/>
              <a:gd name="connsiteY8" fmla="*/ 0 h 1631216"/>
              <a:gd name="connsiteX9" fmla="*/ 5312970 w 5312970"/>
              <a:gd name="connsiteY9" fmla="*/ 511114 h 1631216"/>
              <a:gd name="connsiteX10" fmla="*/ 5312970 w 5312970"/>
              <a:gd name="connsiteY10" fmla="*/ 1054853 h 1631216"/>
              <a:gd name="connsiteX11" fmla="*/ 5312970 w 5312970"/>
              <a:gd name="connsiteY11" fmla="*/ 1631216 h 1631216"/>
              <a:gd name="connsiteX12" fmla="*/ 4701978 w 5312970"/>
              <a:gd name="connsiteY12" fmla="*/ 1631216 h 1631216"/>
              <a:gd name="connsiteX13" fmla="*/ 3931598 w 5312970"/>
              <a:gd name="connsiteY13" fmla="*/ 1631216 h 1631216"/>
              <a:gd name="connsiteX14" fmla="*/ 3373736 w 5312970"/>
              <a:gd name="connsiteY14" fmla="*/ 1631216 h 1631216"/>
              <a:gd name="connsiteX15" fmla="*/ 2656485 w 5312970"/>
              <a:gd name="connsiteY15" fmla="*/ 1631216 h 1631216"/>
              <a:gd name="connsiteX16" fmla="*/ 1886104 w 5312970"/>
              <a:gd name="connsiteY16" fmla="*/ 1631216 h 1631216"/>
              <a:gd name="connsiteX17" fmla="*/ 1221983 w 5312970"/>
              <a:gd name="connsiteY17" fmla="*/ 1631216 h 1631216"/>
              <a:gd name="connsiteX18" fmla="*/ 664121 w 5312970"/>
              <a:gd name="connsiteY18" fmla="*/ 1631216 h 1631216"/>
              <a:gd name="connsiteX19" fmla="*/ 0 w 5312970"/>
              <a:gd name="connsiteY19" fmla="*/ 1631216 h 1631216"/>
              <a:gd name="connsiteX20" fmla="*/ 0 w 5312970"/>
              <a:gd name="connsiteY20" fmla="*/ 1103789 h 1631216"/>
              <a:gd name="connsiteX21" fmla="*/ 0 w 5312970"/>
              <a:gd name="connsiteY21" fmla="*/ 560051 h 1631216"/>
              <a:gd name="connsiteX22" fmla="*/ 0 w 5312970"/>
              <a:gd name="connsiteY22" fmla="*/ 0 h 16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12970" h="1631216" fill="none" extrusionOk="0">
                <a:moveTo>
                  <a:pt x="0" y="0"/>
                </a:moveTo>
                <a:cubicBezTo>
                  <a:pt x="258079" y="31962"/>
                  <a:pt x="604403" y="-6157"/>
                  <a:pt x="770381" y="0"/>
                </a:cubicBezTo>
                <a:cubicBezTo>
                  <a:pt x="936359" y="6157"/>
                  <a:pt x="1206028" y="7918"/>
                  <a:pt x="1540761" y="0"/>
                </a:cubicBezTo>
                <a:cubicBezTo>
                  <a:pt x="1875494" y="-7918"/>
                  <a:pt x="1976134" y="-10454"/>
                  <a:pt x="2151753" y="0"/>
                </a:cubicBezTo>
                <a:cubicBezTo>
                  <a:pt x="2327372" y="10454"/>
                  <a:pt x="2413954" y="-3041"/>
                  <a:pt x="2656485" y="0"/>
                </a:cubicBezTo>
                <a:cubicBezTo>
                  <a:pt x="2899016" y="3041"/>
                  <a:pt x="2980178" y="9631"/>
                  <a:pt x="3161217" y="0"/>
                </a:cubicBezTo>
                <a:cubicBezTo>
                  <a:pt x="3342256" y="-9631"/>
                  <a:pt x="3593686" y="-6953"/>
                  <a:pt x="3878468" y="0"/>
                </a:cubicBezTo>
                <a:cubicBezTo>
                  <a:pt x="4163250" y="6953"/>
                  <a:pt x="4243862" y="18156"/>
                  <a:pt x="4436330" y="0"/>
                </a:cubicBezTo>
                <a:cubicBezTo>
                  <a:pt x="4628798" y="-18156"/>
                  <a:pt x="4960376" y="-14959"/>
                  <a:pt x="5312970" y="0"/>
                </a:cubicBezTo>
                <a:cubicBezTo>
                  <a:pt x="5302125" y="169021"/>
                  <a:pt x="5300172" y="290419"/>
                  <a:pt x="5312970" y="511114"/>
                </a:cubicBezTo>
                <a:cubicBezTo>
                  <a:pt x="5325768" y="731809"/>
                  <a:pt x="5324022" y="808705"/>
                  <a:pt x="5312970" y="1054853"/>
                </a:cubicBezTo>
                <a:cubicBezTo>
                  <a:pt x="5301918" y="1301001"/>
                  <a:pt x="5331702" y="1435863"/>
                  <a:pt x="5312970" y="1631216"/>
                </a:cubicBezTo>
                <a:cubicBezTo>
                  <a:pt x="5022216" y="1613913"/>
                  <a:pt x="4845323" y="1632469"/>
                  <a:pt x="4701978" y="1631216"/>
                </a:cubicBezTo>
                <a:cubicBezTo>
                  <a:pt x="4558633" y="1629963"/>
                  <a:pt x="4114158" y="1656553"/>
                  <a:pt x="3931598" y="1631216"/>
                </a:cubicBezTo>
                <a:cubicBezTo>
                  <a:pt x="3749038" y="1605879"/>
                  <a:pt x="3637273" y="1651750"/>
                  <a:pt x="3373736" y="1631216"/>
                </a:cubicBezTo>
                <a:cubicBezTo>
                  <a:pt x="3110199" y="1610682"/>
                  <a:pt x="2841608" y="1664850"/>
                  <a:pt x="2656485" y="1631216"/>
                </a:cubicBezTo>
                <a:cubicBezTo>
                  <a:pt x="2471362" y="1597582"/>
                  <a:pt x="2251238" y="1619027"/>
                  <a:pt x="1886104" y="1631216"/>
                </a:cubicBezTo>
                <a:cubicBezTo>
                  <a:pt x="1520970" y="1643405"/>
                  <a:pt x="1450299" y="1626646"/>
                  <a:pt x="1221983" y="1631216"/>
                </a:cubicBezTo>
                <a:cubicBezTo>
                  <a:pt x="993667" y="1635786"/>
                  <a:pt x="934731" y="1648162"/>
                  <a:pt x="664121" y="1631216"/>
                </a:cubicBezTo>
                <a:cubicBezTo>
                  <a:pt x="393511" y="1614270"/>
                  <a:pt x="321001" y="1647130"/>
                  <a:pt x="0" y="1631216"/>
                </a:cubicBezTo>
                <a:cubicBezTo>
                  <a:pt x="15863" y="1478178"/>
                  <a:pt x="4994" y="1280030"/>
                  <a:pt x="0" y="1103789"/>
                </a:cubicBezTo>
                <a:cubicBezTo>
                  <a:pt x="-4994" y="927548"/>
                  <a:pt x="-7514" y="673284"/>
                  <a:pt x="0" y="560051"/>
                </a:cubicBezTo>
                <a:cubicBezTo>
                  <a:pt x="7514" y="446818"/>
                  <a:pt x="18258" y="128939"/>
                  <a:pt x="0" y="0"/>
                </a:cubicBezTo>
                <a:close/>
              </a:path>
              <a:path w="5312970" h="1631216" stroke="0" extrusionOk="0">
                <a:moveTo>
                  <a:pt x="0" y="0"/>
                </a:moveTo>
                <a:cubicBezTo>
                  <a:pt x="329299" y="6271"/>
                  <a:pt x="526317" y="-18989"/>
                  <a:pt x="664121" y="0"/>
                </a:cubicBezTo>
                <a:cubicBezTo>
                  <a:pt x="801925" y="18989"/>
                  <a:pt x="1167623" y="32633"/>
                  <a:pt x="1328243" y="0"/>
                </a:cubicBezTo>
                <a:cubicBezTo>
                  <a:pt x="1488863" y="-32633"/>
                  <a:pt x="1735858" y="-11636"/>
                  <a:pt x="1939234" y="0"/>
                </a:cubicBezTo>
                <a:cubicBezTo>
                  <a:pt x="2142610" y="11636"/>
                  <a:pt x="2347320" y="-36441"/>
                  <a:pt x="2709615" y="0"/>
                </a:cubicBezTo>
                <a:cubicBezTo>
                  <a:pt x="3071910" y="36441"/>
                  <a:pt x="3277318" y="25732"/>
                  <a:pt x="3426866" y="0"/>
                </a:cubicBezTo>
                <a:cubicBezTo>
                  <a:pt x="3576414" y="-25732"/>
                  <a:pt x="3913019" y="-18645"/>
                  <a:pt x="4037857" y="0"/>
                </a:cubicBezTo>
                <a:cubicBezTo>
                  <a:pt x="4162695" y="18645"/>
                  <a:pt x="5018253" y="43452"/>
                  <a:pt x="5312970" y="0"/>
                </a:cubicBezTo>
                <a:cubicBezTo>
                  <a:pt x="5319361" y="257175"/>
                  <a:pt x="5320407" y="382550"/>
                  <a:pt x="5312970" y="527427"/>
                </a:cubicBezTo>
                <a:cubicBezTo>
                  <a:pt x="5305533" y="672304"/>
                  <a:pt x="5306161" y="797852"/>
                  <a:pt x="5312970" y="1038541"/>
                </a:cubicBezTo>
                <a:cubicBezTo>
                  <a:pt x="5319779" y="1279230"/>
                  <a:pt x="5288422" y="1369522"/>
                  <a:pt x="5312970" y="1631216"/>
                </a:cubicBezTo>
                <a:cubicBezTo>
                  <a:pt x="5124892" y="1616757"/>
                  <a:pt x="4932252" y="1649108"/>
                  <a:pt x="4755108" y="1631216"/>
                </a:cubicBezTo>
                <a:cubicBezTo>
                  <a:pt x="4577964" y="1613324"/>
                  <a:pt x="4256631" y="1656648"/>
                  <a:pt x="4037857" y="1631216"/>
                </a:cubicBezTo>
                <a:cubicBezTo>
                  <a:pt x="3819083" y="1605784"/>
                  <a:pt x="3594312" y="1633647"/>
                  <a:pt x="3373736" y="1631216"/>
                </a:cubicBezTo>
                <a:cubicBezTo>
                  <a:pt x="3153160" y="1628785"/>
                  <a:pt x="2921216" y="1659239"/>
                  <a:pt x="2709615" y="1631216"/>
                </a:cubicBezTo>
                <a:cubicBezTo>
                  <a:pt x="2498014" y="1603193"/>
                  <a:pt x="2242158" y="1632741"/>
                  <a:pt x="1939234" y="1631216"/>
                </a:cubicBezTo>
                <a:cubicBezTo>
                  <a:pt x="1636310" y="1629691"/>
                  <a:pt x="1578269" y="1614706"/>
                  <a:pt x="1221983" y="1631216"/>
                </a:cubicBezTo>
                <a:cubicBezTo>
                  <a:pt x="865697" y="1647726"/>
                  <a:pt x="405730" y="1600127"/>
                  <a:pt x="0" y="1631216"/>
                </a:cubicBezTo>
                <a:cubicBezTo>
                  <a:pt x="19643" y="1385239"/>
                  <a:pt x="-19757" y="1324613"/>
                  <a:pt x="0" y="1136414"/>
                </a:cubicBezTo>
                <a:cubicBezTo>
                  <a:pt x="19757" y="948215"/>
                  <a:pt x="-12081" y="767707"/>
                  <a:pt x="0" y="641612"/>
                </a:cubicBezTo>
                <a:cubicBezTo>
                  <a:pt x="12081" y="515517"/>
                  <a:pt x="12269" y="177776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7127125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Parameters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for…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	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Calculating k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(t): 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λ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4.324, ⍺ = 1.620, β = 0.187,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γ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0.035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Calculating k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(t): 		k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30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= 1.018,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μ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478.64, 𝜏 = 53.53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Calculating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dCrep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/dt: 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q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0.092,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q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0.004, Q</a:t>
            </a:r>
            <a:r>
              <a:rPr kumimoji="0" lang="en-US" sz="14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10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1.4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Calculating CDD: 	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base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=5.7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Conversion factor:	 	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c_DW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0.44,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c_sol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0.4,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c_sta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= 0.444</a:t>
            </a:r>
          </a:p>
          <a:p>
            <a:pPr defTabSz="457200"/>
            <a:r>
              <a:rPr lang="en-US" sz="1400" dirty="0">
                <a:solidFill>
                  <a:prstClr val="black"/>
                </a:solidFill>
                <a:latin typeface="Tw Cen MT" panose="020B0602020104020603"/>
              </a:rPr>
              <a:t>Others:			</a:t>
            </a:r>
            <a:r>
              <a:rPr lang="en-US" sz="1400" dirty="0">
                <a:solidFill>
                  <a:prstClr val="black"/>
                </a:solidFill>
              </a:rPr>
              <a:t>k</a:t>
            </a:r>
            <a:r>
              <a:rPr lang="en-US" sz="1400" baseline="-25000" dirty="0">
                <a:solidFill>
                  <a:prstClr val="black"/>
                </a:solidFill>
              </a:rPr>
              <a:t>2</a:t>
            </a:r>
            <a:r>
              <a:rPr lang="en-US" sz="1400" dirty="0">
                <a:solidFill>
                  <a:prstClr val="black"/>
                </a:solidFill>
              </a:rPr>
              <a:t> = 0.461</a:t>
            </a:r>
            <a:endParaRPr lang="en-US" sz="1400" b="1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05B0F-671D-32F9-15E2-5614FFE57D21}"/>
              </a:ext>
            </a:extLst>
          </p:cNvPr>
          <p:cNvSpPr txBox="1"/>
          <p:nvPr/>
        </p:nvSpPr>
        <p:spPr>
          <a:xfrm>
            <a:off x="3984175" y="4811862"/>
            <a:ext cx="1167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OutputModel.df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0029F4C-9677-DD4D-6A5B-D28AAF565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3" y="121955"/>
            <a:ext cx="10515600" cy="414828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1189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SUGAR Model - Computational Simulation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D40A51-0F47-BCC3-8CB1-1C6E7BB3E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9" y="3785335"/>
            <a:ext cx="3397870" cy="1116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3BBFE-9922-33D4-4D39-A6265BE8A1BD}"/>
              </a:ext>
            </a:extLst>
          </p:cNvPr>
          <p:cNvSpPr txBox="1"/>
          <p:nvPr/>
        </p:nvSpPr>
        <p:spPr>
          <a:xfrm>
            <a:off x="214444" y="3295614"/>
            <a:ext cx="370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Input table: t, FW, DW, </a:t>
            </a:r>
            <a:r>
              <a:rPr lang="en-US" sz="1600" dirty="0" err="1"/>
              <a:t>dDW</a:t>
            </a:r>
            <a:r>
              <a:rPr lang="en-US" sz="1600" dirty="0"/>
              <a:t>, temp, </a:t>
            </a:r>
            <a:r>
              <a:rPr lang="en-US" sz="1600" dirty="0" err="1"/>
              <a:t>DAA_d</a:t>
            </a:r>
            <a:endParaRPr lang="en-US" sz="1600" dirty="0"/>
          </a:p>
          <a:p>
            <a:r>
              <a:rPr lang="en-US" sz="1600" dirty="0"/>
              <a:t>(continuous)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C427B798-A8F6-CB39-B788-A5C27205ABE6}"/>
              </a:ext>
            </a:extLst>
          </p:cNvPr>
          <p:cNvSpPr/>
          <p:nvPr/>
        </p:nvSpPr>
        <p:spPr>
          <a:xfrm rot="10800000">
            <a:off x="1926760" y="4901678"/>
            <a:ext cx="471054" cy="658091"/>
          </a:xfrm>
          <a:prstGeom prst="downArrow">
            <a:avLst/>
          </a:prstGeom>
          <a:solidFill>
            <a:srgbClr val="EEBCB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672C1B-BB9F-64B0-04E7-0FDB65BAD8D1}"/>
              </a:ext>
            </a:extLst>
          </p:cNvPr>
          <p:cNvGrpSpPr/>
          <p:nvPr/>
        </p:nvGrpSpPr>
        <p:grpSpPr>
          <a:xfrm>
            <a:off x="3876906" y="3862561"/>
            <a:ext cx="998353" cy="683398"/>
            <a:chOff x="3876906" y="3862561"/>
            <a:chExt cx="998353" cy="683398"/>
          </a:xfrm>
        </p:grpSpPr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A8F4900E-5B7C-8097-2DD6-04953D1F3863}"/>
                </a:ext>
              </a:extLst>
            </p:cNvPr>
            <p:cNvSpPr/>
            <p:nvPr/>
          </p:nvSpPr>
          <p:spPr>
            <a:xfrm rot="16200000">
              <a:off x="4053948" y="3724648"/>
              <a:ext cx="683398" cy="959224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11893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A1D4DA-D2AF-B390-3026-61E5646F8ADE}"/>
                </a:ext>
              </a:extLst>
            </p:cNvPr>
            <p:cNvSpPr txBox="1"/>
            <p:nvPr/>
          </p:nvSpPr>
          <p:spPr>
            <a:xfrm>
              <a:off x="3876906" y="4070359"/>
              <a:ext cx="864339" cy="26161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latin typeface="Courier" pitchFamily="2" charset="0"/>
                </a:rPr>
                <a:t>Inputfun</a:t>
              </a:r>
              <a:endParaRPr lang="en-US" sz="1600" dirty="0">
                <a:latin typeface="Courier" pitchFamily="2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93B3538-9EA9-C7A2-7630-AE2358949B55}"/>
              </a:ext>
            </a:extLst>
          </p:cNvPr>
          <p:cNvSpPr txBox="1"/>
          <p:nvPr/>
        </p:nvSpPr>
        <p:spPr>
          <a:xfrm>
            <a:off x="1242635" y="5205280"/>
            <a:ext cx="2026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Gompertz</a:t>
            </a:r>
            <a:r>
              <a:rPr lang="en-US" sz="1200" dirty="0"/>
              <a:t> fitting + formatting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F3D4F-0987-53DC-DF64-A664A1D747A3}"/>
              </a:ext>
            </a:extLst>
          </p:cNvPr>
          <p:cNvSpPr txBox="1"/>
          <p:nvPr/>
        </p:nvSpPr>
        <p:spPr>
          <a:xfrm>
            <a:off x="5104804" y="2030112"/>
            <a:ext cx="851515" cy="400110"/>
          </a:xfrm>
          <a:custGeom>
            <a:avLst/>
            <a:gdLst>
              <a:gd name="connsiteX0" fmla="*/ 0 w 851515"/>
              <a:gd name="connsiteY0" fmla="*/ 0 h 400110"/>
              <a:gd name="connsiteX1" fmla="*/ 442788 w 851515"/>
              <a:gd name="connsiteY1" fmla="*/ 0 h 400110"/>
              <a:gd name="connsiteX2" fmla="*/ 851515 w 851515"/>
              <a:gd name="connsiteY2" fmla="*/ 0 h 400110"/>
              <a:gd name="connsiteX3" fmla="*/ 851515 w 851515"/>
              <a:gd name="connsiteY3" fmla="*/ 400110 h 400110"/>
              <a:gd name="connsiteX4" fmla="*/ 434273 w 851515"/>
              <a:gd name="connsiteY4" fmla="*/ 400110 h 400110"/>
              <a:gd name="connsiteX5" fmla="*/ 0 w 851515"/>
              <a:gd name="connsiteY5" fmla="*/ 400110 h 400110"/>
              <a:gd name="connsiteX6" fmla="*/ 0 w 851515"/>
              <a:gd name="connsiteY6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1515" h="400110" fill="none" extrusionOk="0">
                <a:moveTo>
                  <a:pt x="0" y="0"/>
                </a:moveTo>
                <a:cubicBezTo>
                  <a:pt x="145330" y="20345"/>
                  <a:pt x="224669" y="-20986"/>
                  <a:pt x="442788" y="0"/>
                </a:cubicBezTo>
                <a:cubicBezTo>
                  <a:pt x="660907" y="20986"/>
                  <a:pt x="724344" y="-11356"/>
                  <a:pt x="851515" y="0"/>
                </a:cubicBezTo>
                <a:cubicBezTo>
                  <a:pt x="845820" y="119692"/>
                  <a:pt x="856573" y="201345"/>
                  <a:pt x="851515" y="400110"/>
                </a:cubicBezTo>
                <a:cubicBezTo>
                  <a:pt x="682047" y="410839"/>
                  <a:pt x="636697" y="404884"/>
                  <a:pt x="434273" y="400110"/>
                </a:cubicBezTo>
                <a:cubicBezTo>
                  <a:pt x="231849" y="395336"/>
                  <a:pt x="97357" y="396502"/>
                  <a:pt x="0" y="400110"/>
                </a:cubicBezTo>
                <a:cubicBezTo>
                  <a:pt x="-8453" y="278665"/>
                  <a:pt x="-14339" y="89704"/>
                  <a:pt x="0" y="0"/>
                </a:cubicBezTo>
                <a:close/>
              </a:path>
              <a:path w="851515" h="400110" stroke="0" extrusionOk="0">
                <a:moveTo>
                  <a:pt x="0" y="0"/>
                </a:moveTo>
                <a:cubicBezTo>
                  <a:pt x="101649" y="17504"/>
                  <a:pt x="310332" y="8678"/>
                  <a:pt x="417242" y="0"/>
                </a:cubicBezTo>
                <a:cubicBezTo>
                  <a:pt x="524152" y="-8678"/>
                  <a:pt x="707634" y="18701"/>
                  <a:pt x="851515" y="0"/>
                </a:cubicBezTo>
                <a:cubicBezTo>
                  <a:pt x="844450" y="121854"/>
                  <a:pt x="863222" y="286547"/>
                  <a:pt x="851515" y="400110"/>
                </a:cubicBezTo>
                <a:cubicBezTo>
                  <a:pt x="657057" y="392345"/>
                  <a:pt x="524262" y="380660"/>
                  <a:pt x="425758" y="400110"/>
                </a:cubicBezTo>
                <a:cubicBezTo>
                  <a:pt x="327254" y="419560"/>
                  <a:pt x="192616" y="407189"/>
                  <a:pt x="0" y="400110"/>
                </a:cubicBezTo>
                <a:cubicBezTo>
                  <a:pt x="-9402" y="214167"/>
                  <a:pt x="7985" y="187328"/>
                  <a:pt x="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Model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6D9BC1-51BF-84A3-C042-38CD4A45BE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5" t="53074"/>
          <a:stretch/>
        </p:blipFill>
        <p:spPr>
          <a:xfrm>
            <a:off x="7788235" y="5714129"/>
            <a:ext cx="2869440" cy="854036"/>
          </a:xfrm>
          <a:prstGeom prst="rect">
            <a:avLst/>
          </a:prstGeom>
          <a:ln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29635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5" grpId="0" animBg="1"/>
      <p:bldP spid="18" grpId="0"/>
      <p:bldP spid="2" grpId="0"/>
      <p:bldP spid="20" grpId="0" animBg="1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6730</Words>
  <Application>Microsoft Macintosh PowerPoint</Application>
  <PresentationFormat>Widescreen</PresentationFormat>
  <Paragraphs>864</Paragraphs>
  <Slides>34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Baskerville</vt:lpstr>
      <vt:lpstr>Calibri</vt:lpstr>
      <vt:lpstr>Calibri Light</vt:lpstr>
      <vt:lpstr>Cambria Math</vt:lpstr>
      <vt:lpstr>Courier</vt:lpstr>
      <vt:lpstr>Palatino</vt:lpstr>
      <vt:lpstr>Tw Cen MT</vt:lpstr>
      <vt:lpstr>Office Theme</vt:lpstr>
      <vt:lpstr>Investigating dynamics of tomato fruit sugars,  in response to changing ambient temperature and fruit load, by means of mechanistic modelling</vt:lpstr>
      <vt:lpstr>Why should we focus on temperature and fruit load effect on fruit sugar contents?</vt:lpstr>
      <vt:lpstr>PowerPoint Presentation</vt:lpstr>
      <vt:lpstr>PowerPoint Presentation</vt:lpstr>
      <vt:lpstr>Summary of the effect of high temperature on fruit sugar </vt:lpstr>
      <vt:lpstr>Suggested mechanisms for the change in sugar content</vt:lpstr>
      <vt:lpstr>PowerPoint Presentation</vt:lpstr>
      <vt:lpstr>The SUGAR Model – Mathematical representation </vt:lpstr>
      <vt:lpstr>The SUGAR Model - Computational Simulation</vt:lpstr>
      <vt:lpstr>Method </vt:lpstr>
      <vt:lpstr>PowerPoint Presentation</vt:lpstr>
      <vt:lpstr>PowerPoint Presentation</vt:lpstr>
      <vt:lpstr>Result 1.1: Fitted lines represent well the DW and FW raw data </vt:lpstr>
      <vt:lpstr>Result 1.2: Fitted lines of heat-adjusted version (reduced DW and FW)  </vt:lpstr>
      <vt:lpstr>Result 2: Output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summary, Why Csol decreases under HL20F condition? </vt:lpstr>
      <vt:lpstr>PowerPoint Presentation</vt:lpstr>
      <vt:lpstr>PowerPoint Presentation</vt:lpstr>
      <vt:lpstr>PowerPoint Presentation</vt:lpstr>
      <vt:lpstr>Output 4: What about when temperature effect considered?</vt:lpstr>
      <vt:lpstr>PowerPoint Presentation</vt:lpstr>
      <vt:lpstr>PowerPoint Presentation</vt:lpstr>
      <vt:lpstr>PowerPoint Presentation</vt:lpstr>
      <vt:lpstr>PowerPoint Presentation</vt:lpstr>
      <vt:lpstr>In summary, Why Csol decreases under HH condition? </vt:lpstr>
      <vt:lpstr>Summary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dynamics of tomato fruit sugars,  in response to changing ambient temperature and fruit load, by means of mechanistic modelling</dc:title>
  <dc:creator>Pannaree Boonyuen</dc:creator>
  <cp:lastModifiedBy>Pannaree Boonyuen</cp:lastModifiedBy>
  <cp:revision>5</cp:revision>
  <dcterms:created xsi:type="dcterms:W3CDTF">2022-09-12T07:47:17Z</dcterms:created>
  <dcterms:modified xsi:type="dcterms:W3CDTF">2022-10-11T20:30:21Z</dcterms:modified>
</cp:coreProperties>
</file>